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2" r:id="rId10"/>
    <p:sldId id="29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Google Sans" pitchFamily="2" charset="0"/>
      <p:regular r:id="rId41"/>
      <p:bold r:id="rId42"/>
      <p:italic r:id="rId43"/>
      <p:boldItalic r:id="rId44"/>
    </p:embeddedFont>
    <p:embeddedFont>
      <p:font typeface="Roboto Light" panose="020F03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99"/>
  </p:normalViewPr>
  <p:slideViewPr>
    <p:cSldViewPr snapToGrid="0">
      <p:cViewPr varScale="1">
        <p:scale>
          <a:sx n="157" d="100"/>
          <a:sy n="157" d="100"/>
        </p:scale>
        <p:origin x="16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364026ad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364026ad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3dd67c5ab8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3dd67c5ab8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3dd67c5ab8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3dd67c5ab8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3dd67c5ab8_0_2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3dd67c5ab8_0_2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dd67c5ab8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dd67c5ab8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dd67c5ab8_0_2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dd67c5ab8_0_2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3dd67c5ab8_0_2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3dd67c5ab8_0_2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3dd67c5ab8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3dd67c5ab8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dd67c5ab8_0_2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dd67c5ab8_0_2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3dd67c5ab8_0_2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3dd67c5ab8_0_2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3dd67c5ab8_0_2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3dd67c5ab8_0_2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832e38b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2832e38b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3dd67c5ab8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3dd67c5ab8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3dd67c5ab8_0_3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3dd67c5ab8_0_3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3dd67c5ab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13dd67c5ab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3dd67c5a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13dd67c5a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3dd67c5ab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3dd67c5ab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13dd67c5ab8_0_2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13dd67c5ab8_0_2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3dd67c5ab8_0_4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3dd67c5ab8_0_4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3dd67c5ab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13dd67c5ab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3dd67c5ab8_0_3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3dd67c5ab8_0_3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3dd67c5ab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3dd67c5ab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dd67c5ab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dd67c5ab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3dd67c5ab8_0_3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3dd67c5ab8_0_3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3dd67c5ab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3dd67c5ab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3dd67c5ab8_0_3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3dd67c5ab8_0_3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3dd67c5ab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13dd67c5ab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3dd67c5ab8_0_3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13dd67c5ab8_0_3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3dd67c5ab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3dd67c5ab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dd67c5ab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dd67c5ab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dd67c5ab8_0_3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dd67c5ab8_0_3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dd67c5ab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dd67c5ab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d67c5ab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dd67c5ab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dd67c5ab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dd67c5ab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dd67c5ab8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dd67c5ab8_0_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Opt 1">
  <p:cSld name="SECTION_HEADER_3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1084193" y="47600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1699" y="4294483"/>
            <a:ext cx="1039526" cy="72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Opt 2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idx="2"/>
          </p:nvPr>
        </p:nvSpPr>
        <p:spPr>
          <a:xfrm>
            <a:off x="417677" y="341875"/>
            <a:ext cx="3807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417675" y="835794"/>
            <a:ext cx="3807900" cy="3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Opt 2">
  <p:cSld name="SECTION_HEADER_3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84193" y="47600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-38719" y="4915300"/>
            <a:ext cx="2243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Photo CC BY-SA 2.0, Gabriel Synnaeve</a:t>
            </a:r>
            <a:endParaRPr sz="7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8094827" y="4838820"/>
            <a:ext cx="1095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Google Research</a:t>
            </a:r>
            <a:endParaRPr sz="800" b="1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Brain Team, Zürich</a:t>
            </a:r>
            <a:endParaRPr sz="800" b="1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706" y="4876045"/>
            <a:ext cx="277792" cy="219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Opt 3">
  <p:cSld name="SECTION_HEADER_3_2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084193" y="47600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1699" y="4294483"/>
            <a:ext cx="1039526" cy="72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 2" type="tx">
  <p:cSld name="TITLE_AND_BODY">
    <p:bg>
      <p:bgPr>
        <a:solidFill>
          <a:srgbClr val="F8F9FA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l="-1041" t="-3192" r="3745" b="64406"/>
          <a:stretch/>
        </p:blipFill>
        <p:spPr>
          <a:xfrm rot="10800000">
            <a:off x="615195" y="0"/>
            <a:ext cx="2321350" cy="9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70077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401" y="107849"/>
            <a:ext cx="770115" cy="60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 1">
  <p:cSld name="TITLE_AND_BODY_4">
    <p:bg>
      <p:bgPr>
        <a:solidFill>
          <a:srgbClr val="F8F9FA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l="6331" t="44586"/>
          <a:stretch/>
        </p:blipFill>
        <p:spPr>
          <a:xfrm>
            <a:off x="0" y="0"/>
            <a:ext cx="2431776" cy="12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70077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401" y="107849"/>
            <a:ext cx="770115" cy="60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 3">
  <p:cSld name="TITLE_AND_BODY_3">
    <p:bg>
      <p:bgPr>
        <a:solidFill>
          <a:srgbClr val="F8F9FA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775" y="66250"/>
            <a:ext cx="2008061" cy="124795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 idx="2"/>
          </p:nvPr>
        </p:nvSpPr>
        <p:spPr>
          <a:xfrm>
            <a:off x="1049225" y="1909300"/>
            <a:ext cx="70077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401" y="107849"/>
            <a:ext cx="770115" cy="60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Opt 1">
  <p:cSld name="TITLE_AND_BODY_1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 idx="2"/>
          </p:nvPr>
        </p:nvSpPr>
        <p:spPr>
          <a:xfrm>
            <a:off x="417675" y="341875"/>
            <a:ext cx="7918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417671" y="835791"/>
            <a:ext cx="7918200" cy="3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531100" y="4956301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Opt 3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2905275" y="0"/>
            <a:ext cx="62388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130951" y="4760105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3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 idx="2"/>
          </p:nvPr>
        </p:nvSpPr>
        <p:spPr>
          <a:xfrm>
            <a:off x="417673" y="341875"/>
            <a:ext cx="2235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417672" y="835792"/>
            <a:ext cx="2235000" cy="3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ierre.tassel@aau.at?subject=Transformer%20slides%20modific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/>
        </p:nvSpPr>
        <p:spPr>
          <a:xfrm>
            <a:off x="160800" y="1144675"/>
            <a:ext cx="8862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/>
              <a:t>Transformers</a:t>
            </a:r>
            <a:endParaRPr sz="7200" b="1"/>
          </a:p>
        </p:txBody>
      </p:sp>
      <p:sp>
        <p:nvSpPr>
          <p:cNvPr id="79" name="Google Shape;79;p14"/>
          <p:cNvSpPr txBox="1"/>
          <p:nvPr/>
        </p:nvSpPr>
        <p:spPr>
          <a:xfrm>
            <a:off x="0" y="26583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66666"/>
                </a:solidFill>
              </a:rPr>
              <a:t>Lucas Beyer </a:t>
            </a:r>
            <a:r>
              <a:rPr lang="en" sz="2300" u="sng">
                <a:solidFill>
                  <a:srgbClr val="6D9EEB"/>
                </a:solidFill>
              </a:rPr>
              <a:t>lbeyer@google.com</a:t>
            </a:r>
            <a:endParaRPr sz="1600" u="sng">
              <a:solidFill>
                <a:srgbClr val="6D9EE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AFB5F-FCBF-B65F-F32A-B14C6DB9DC5C}"/>
              </a:ext>
            </a:extLst>
          </p:cNvPr>
          <p:cNvSpPr txBox="1"/>
          <p:nvPr/>
        </p:nvSpPr>
        <p:spPr>
          <a:xfrm>
            <a:off x="2777836" y="3263986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Modified by Pierre Tassel: </a:t>
            </a:r>
            <a:r>
              <a:rPr lang="en-AT" dirty="0">
                <a:hlinkClick r:id="rId3"/>
              </a:rPr>
              <a:t>pierre.tassel@aau.at</a:t>
            </a:r>
            <a:endParaRPr lang="en-A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D578A-0809-CA00-9B26-2EB24EDFAD6A}"/>
              </a:ext>
            </a:extLst>
          </p:cNvPr>
          <p:cNvSpPr txBox="1"/>
          <p:nvPr/>
        </p:nvSpPr>
        <p:spPr>
          <a:xfrm>
            <a:off x="226577" y="121381"/>
            <a:ext cx="86989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300" dirty="0"/>
              <a:t>Attention: Detailed Explanations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A2C2F-1FF8-0E1B-0A48-C02E4678C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81" y="1495509"/>
            <a:ext cx="4332028" cy="2152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4D08C-F6DB-A27B-589F-2B19A7C6C401}"/>
              </a:ext>
            </a:extLst>
          </p:cNvPr>
          <p:cNvSpPr txBox="1"/>
          <p:nvPr/>
        </p:nvSpPr>
        <p:spPr>
          <a:xfrm>
            <a:off x="1" y="1060057"/>
            <a:ext cx="49118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3 components: </a:t>
            </a:r>
            <a:r>
              <a:rPr lang="en-AT" b="1" dirty="0"/>
              <a:t>Query</a:t>
            </a:r>
            <a:r>
              <a:rPr lang="en-AT" dirty="0"/>
              <a:t>, </a:t>
            </a:r>
            <a:r>
              <a:rPr lang="en-AT" b="1" dirty="0"/>
              <a:t>Key</a:t>
            </a:r>
            <a:r>
              <a:rPr lang="en-AT" dirty="0"/>
              <a:t>, </a:t>
            </a:r>
            <a:r>
              <a:rPr lang="en-AT" b="1" dirty="0"/>
              <a:t>Value</a:t>
            </a:r>
          </a:p>
          <a:p>
            <a:endParaRPr lang="en-AT" dirty="0"/>
          </a:p>
          <a:p>
            <a:r>
              <a:rPr lang="en-AT" dirty="0">
                <a:solidFill>
                  <a:srgbClr val="FF0000"/>
                </a:solidFill>
              </a:rPr>
              <a:t>To m</a:t>
            </a:r>
            <a:r>
              <a:rPr lang="en-GB" dirty="0" err="1">
                <a:solidFill>
                  <a:srgbClr val="FF0000"/>
                </a:solidFill>
              </a:rPr>
              <a:t>ak</a:t>
            </a:r>
            <a:r>
              <a:rPr lang="en-AT" dirty="0">
                <a:solidFill>
                  <a:srgbClr val="FF0000"/>
                </a:solidFill>
              </a:rPr>
              <a:t>e things easier</a:t>
            </a:r>
            <a:r>
              <a:rPr lang="en-AT" dirty="0"/>
              <a:t>, think of them as words of a sentence. Query = Key =Value (i.e., Self-attention)</a:t>
            </a:r>
          </a:p>
          <a:p>
            <a:endParaRPr lang="en-AT" dirty="0"/>
          </a:p>
          <a:p>
            <a:r>
              <a:rPr lang="en-AT" dirty="0"/>
              <a:t>Problem attention is trying to solve: Which word needs to look at which other words? </a:t>
            </a:r>
            <a:r>
              <a:rPr lang="en-AT" dirty="0">
                <a:solidFill>
                  <a:srgbClr val="FF0000"/>
                </a:solidFill>
              </a:rPr>
              <a:t>Learn context</a:t>
            </a:r>
          </a:p>
          <a:p>
            <a:endParaRPr lang="en-AT" dirty="0">
              <a:solidFill>
                <a:srgbClr val="FF0000"/>
              </a:solidFill>
            </a:endParaRPr>
          </a:p>
          <a:p>
            <a:r>
              <a:rPr lang="en-AT" dirty="0">
                <a:solidFill>
                  <a:srgbClr val="FF0000"/>
                </a:solidFill>
              </a:rPr>
              <a:t>3 steps:</a:t>
            </a:r>
            <a:br>
              <a:rPr lang="en-AT" dirty="0">
                <a:solidFill>
                  <a:srgbClr val="FF0000"/>
                </a:solidFill>
              </a:rPr>
            </a:br>
            <a:endParaRPr lang="en-AT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AT" dirty="0">
                <a:solidFill>
                  <a:schemeClr val="tx1"/>
                </a:solidFill>
              </a:rPr>
              <a:t>Linear projection: The Queries, Keys, and Values are independently projected using 1 FC Layer</a:t>
            </a:r>
          </a:p>
          <a:p>
            <a:pPr marL="342900" indent="-342900">
              <a:buFont typeface="+mj-lt"/>
              <a:buAutoNum type="arabicPeriod"/>
            </a:pPr>
            <a:r>
              <a:rPr lang="en-AT" dirty="0">
                <a:solidFill>
                  <a:schemeClr val="tx1"/>
                </a:solidFill>
              </a:rPr>
              <a:t>Compute attention score: </a:t>
            </a:r>
            <a:r>
              <a:rPr lang="en-GB" dirty="0">
                <a:solidFill>
                  <a:schemeClr val="tx1"/>
                </a:solidFill>
              </a:rPr>
              <a:t>Attention scores are computed as the dot product of </a:t>
            </a:r>
            <a:r>
              <a:rPr lang="en-GB" dirty="0">
                <a:solidFill>
                  <a:srgbClr val="FF0000"/>
                </a:solidFill>
              </a:rPr>
              <a:t>the query and key matrices</a:t>
            </a:r>
            <a:r>
              <a:rPr lang="en-GB" dirty="0">
                <a:solidFill>
                  <a:schemeClr val="tx1"/>
                </a:solidFill>
              </a:rPr>
              <a:t>, scaled by the square root of the each head dimension (i.e., </a:t>
            </a:r>
            <a:r>
              <a:rPr lang="en-GB" dirty="0">
                <a:solidFill>
                  <a:srgbClr val="FF0000"/>
                </a:solidFill>
              </a:rPr>
              <a:t>normalize dot product results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AT" dirty="0">
                <a:solidFill>
                  <a:schemeClr val="tx1"/>
                </a:solidFill>
              </a:rPr>
              <a:t>Retrieve values: </a:t>
            </a:r>
            <a:r>
              <a:rPr lang="en-GB" dirty="0">
                <a:solidFill>
                  <a:schemeClr val="tx1"/>
                </a:solidFill>
              </a:rPr>
              <a:t>attention weights are then multiplied by the value matrix to obtain the final attention output.</a:t>
            </a:r>
          </a:p>
        </p:txBody>
      </p:sp>
    </p:spTree>
    <p:extLst>
      <p:ext uri="{BB962C8B-B14F-4D97-AF65-F5344CB8AC3E}">
        <p14:creationId xmlns:p14="http://schemas.microsoft.com/office/powerpoint/2010/main" val="396630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"/>
          <p:cNvSpPr txBox="1"/>
          <p:nvPr/>
        </p:nvSpPr>
        <p:spPr>
          <a:xfrm>
            <a:off x="0" y="980725"/>
            <a:ext cx="594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But that's not actually it! There are a few more details: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77" name="Google Shape;377;p22"/>
          <p:cNvGrpSpPr/>
          <p:nvPr/>
        </p:nvGrpSpPr>
        <p:grpSpPr>
          <a:xfrm>
            <a:off x="0" y="1361725"/>
            <a:ext cx="8746571" cy="1195500"/>
            <a:chOff x="0" y="1361725"/>
            <a:chExt cx="8746571" cy="1195500"/>
          </a:xfrm>
        </p:grpSpPr>
        <p:sp>
          <p:nvSpPr>
            <p:cNvPr id="378" name="Google Shape;378;p22"/>
            <p:cNvSpPr/>
            <p:nvPr/>
          </p:nvSpPr>
          <p:spPr>
            <a:xfrm>
              <a:off x="5797568" y="1648630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5797568" y="1769868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5797568" y="1891105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5797568" y="2012343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5797568" y="2133311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5797568" y="2254817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 txBox="1"/>
            <p:nvPr/>
          </p:nvSpPr>
          <p:spPr>
            <a:xfrm rot="-5400000">
              <a:off x="5177250" y="1849974"/>
              <a:ext cx="873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Queries q</a:t>
              </a:r>
              <a:r>
                <a:rPr lang="en" sz="900" b="1" baseline="-250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1:M</a:t>
              </a:r>
              <a:endParaRPr sz="900" b="1" baseline="-250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85" name="Google Shape;385;p22"/>
            <p:cNvCxnSpPr/>
            <p:nvPr/>
          </p:nvCxnSpPr>
          <p:spPr>
            <a:xfrm>
              <a:off x="6417813" y="2102674"/>
              <a:ext cx="2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6" name="Google Shape;386;p22"/>
            <p:cNvSpPr/>
            <p:nvPr/>
          </p:nvSpPr>
          <p:spPr>
            <a:xfrm rot="-5400000">
              <a:off x="6731450" y="1875586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 rot="-5400000">
              <a:off x="6852687" y="1875586"/>
              <a:ext cx="121200" cy="121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 rot="-5400000">
              <a:off x="6973925" y="1875586"/>
              <a:ext cx="121200" cy="1212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 rot="-5400000">
              <a:off x="7095162" y="1875586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 rot="-5400000">
              <a:off x="7216131" y="1875586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 rot="-5400000">
              <a:off x="7337637" y="1875586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 txBox="1"/>
            <p:nvPr/>
          </p:nvSpPr>
          <p:spPr>
            <a:xfrm>
              <a:off x="6467113" y="1675025"/>
              <a:ext cx="12903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matrix A</a:t>
              </a:r>
              <a:endParaRPr sz="900" b="1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93" name="Google Shape;393;p22"/>
            <p:cNvGrpSpPr/>
            <p:nvPr/>
          </p:nvGrpSpPr>
          <p:grpSpPr>
            <a:xfrm>
              <a:off x="8272581" y="1389693"/>
              <a:ext cx="121213" cy="1091362"/>
              <a:chOff x="5345718" y="2850955"/>
              <a:chExt cx="121213" cy="1091362"/>
            </a:xfrm>
          </p:grpSpPr>
          <p:sp>
            <p:nvSpPr>
              <p:cNvPr id="394" name="Google Shape;394;p22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2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2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3" name="Google Shape;403;p22"/>
            <p:cNvCxnSpPr/>
            <p:nvPr/>
          </p:nvCxnSpPr>
          <p:spPr>
            <a:xfrm>
              <a:off x="7560813" y="2102674"/>
              <a:ext cx="2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4" name="Google Shape;404;p22"/>
            <p:cNvSpPr txBox="1"/>
            <p:nvPr/>
          </p:nvSpPr>
          <p:spPr>
            <a:xfrm rot="-5400000">
              <a:off x="7572000" y="1773874"/>
              <a:ext cx="960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Outputs z</a:t>
              </a:r>
              <a:r>
                <a:rPr lang="en" sz="900" b="1" baseline="-2500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1:M</a:t>
              </a:r>
              <a:endParaRPr sz="900" b="1" baseline="-25000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5914691" y="1648630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5914691" y="1769868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5914691" y="1891105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5914691" y="2012343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5914691" y="2133311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5914691" y="2254817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6033224" y="1648630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6033224" y="1769868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6033224" y="1891105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6033224" y="2012343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6033224" y="2133311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6033224" y="2254817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6150346" y="1648630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150346" y="1769868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6150346" y="1891105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150346" y="2012343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6150346" y="2133311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6150346" y="2254817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 rot="-5400000">
              <a:off x="6731450" y="1992709"/>
              <a:ext cx="121200" cy="1212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 rot="-5400000">
              <a:off x="6852687" y="1992709"/>
              <a:ext cx="121200" cy="121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 rot="-5400000">
              <a:off x="6973925" y="19927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 rot="-5400000">
              <a:off x="7095162" y="19927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 rot="-5400000">
              <a:off x="7216131" y="1992709"/>
              <a:ext cx="121200" cy="121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 rot="-5400000">
              <a:off x="7337637" y="1992709"/>
              <a:ext cx="121200" cy="1212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 rot="-5400000">
              <a:off x="6731450" y="2104186"/>
              <a:ext cx="121200" cy="1212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 rot="-5400000">
              <a:off x="6852687" y="2104186"/>
              <a:ext cx="121200" cy="1212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-5400000">
              <a:off x="6973925" y="2104186"/>
              <a:ext cx="121200" cy="121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-5400000">
              <a:off x="7095162" y="2104186"/>
              <a:ext cx="121200" cy="1212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-5400000">
              <a:off x="7216131" y="2104186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-5400000">
              <a:off x="7337637" y="2104186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 rot="-5400000">
              <a:off x="6731450" y="22213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 rot="-5400000">
              <a:off x="6852687" y="2221309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 rot="-5400000">
              <a:off x="6973925" y="2221309"/>
              <a:ext cx="121200" cy="1212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 rot="-5400000">
              <a:off x="7095162" y="22213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 rot="-5400000">
              <a:off x="7216131" y="22213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 rot="-5400000">
              <a:off x="7337637" y="2221309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22"/>
            <p:cNvGrpSpPr/>
            <p:nvPr/>
          </p:nvGrpSpPr>
          <p:grpSpPr>
            <a:xfrm>
              <a:off x="8389703" y="1389693"/>
              <a:ext cx="121213" cy="1091362"/>
              <a:chOff x="5345718" y="2850955"/>
              <a:chExt cx="121213" cy="1091362"/>
            </a:xfrm>
          </p:grpSpPr>
          <p:sp>
            <p:nvSpPr>
              <p:cNvPr id="442" name="Google Shape;442;p22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22"/>
            <p:cNvGrpSpPr/>
            <p:nvPr/>
          </p:nvGrpSpPr>
          <p:grpSpPr>
            <a:xfrm>
              <a:off x="8508236" y="1389693"/>
              <a:ext cx="121213" cy="1091362"/>
              <a:chOff x="5345718" y="2850955"/>
              <a:chExt cx="121213" cy="1091362"/>
            </a:xfrm>
          </p:grpSpPr>
          <p:sp>
            <p:nvSpPr>
              <p:cNvPr id="452" name="Google Shape;452;p22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2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22"/>
            <p:cNvGrpSpPr/>
            <p:nvPr/>
          </p:nvGrpSpPr>
          <p:grpSpPr>
            <a:xfrm>
              <a:off x="8625359" y="1389693"/>
              <a:ext cx="121213" cy="1091362"/>
              <a:chOff x="5345718" y="2850955"/>
              <a:chExt cx="121213" cy="1091362"/>
            </a:xfrm>
          </p:grpSpPr>
          <p:sp>
            <p:nvSpPr>
              <p:cNvPr id="462" name="Google Shape;462;p22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2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2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2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1" name="Google Shape;471;p22"/>
            <p:cNvSpPr txBox="1"/>
            <p:nvPr/>
          </p:nvSpPr>
          <p:spPr>
            <a:xfrm>
              <a:off x="0" y="1361725"/>
              <a:ext cx="5430600" cy="11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1.	We usually use </a:t>
              </a:r>
              <a:r>
                <a:rPr lang="en" b="1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many </a:t>
              </a:r>
              <a:r>
                <a:rPr lang="en" b="1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queries</a:t>
              </a:r>
              <a:r>
                <a:rPr lang="en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baseline="-250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1:M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, not just one.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4572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Stacking them leads to the </a:t>
              </a:r>
              <a:r>
                <a:rPr lang="en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matrix </a:t>
              </a:r>
              <a:r>
                <a:rPr lang="en" b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</a:t>
              </a:r>
              <a:r>
                <a:rPr lang="en" baseline="-25000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1:N,1:M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and subsequently to many outputs: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</a:t>
              </a:r>
              <a:r>
                <a:rPr lang="en">
                  <a:solidFill>
                    <a:srgbClr val="0B539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lang="en" baseline="-25000">
                  <a:solidFill>
                    <a:srgbClr val="0B539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1:M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Attn(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baseline="-250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1:M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= [Attn(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baseline="-250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| Attn(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baseline="-250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| ... | Attn(</a:t>
              </a:r>
              <a:r>
                <a:rPr lang="en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baseline="-250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M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)]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472" name="Google Shape;472;p22"/>
          <p:cNvGrpSpPr/>
          <p:nvPr/>
        </p:nvGrpSpPr>
        <p:grpSpPr>
          <a:xfrm>
            <a:off x="0" y="2657125"/>
            <a:ext cx="8873183" cy="1093558"/>
            <a:chOff x="0" y="2657125"/>
            <a:chExt cx="8873183" cy="1093558"/>
          </a:xfrm>
        </p:grpSpPr>
        <p:grpSp>
          <p:nvGrpSpPr>
            <p:cNvPr id="473" name="Google Shape;473;p22"/>
            <p:cNvGrpSpPr/>
            <p:nvPr/>
          </p:nvGrpSpPr>
          <p:grpSpPr>
            <a:xfrm>
              <a:off x="6213029" y="2800883"/>
              <a:ext cx="2660155" cy="949800"/>
              <a:chOff x="6145295" y="3876150"/>
              <a:chExt cx="2660155" cy="949800"/>
            </a:xfrm>
          </p:grpSpPr>
          <p:grpSp>
            <p:nvGrpSpPr>
              <p:cNvPr id="474" name="Google Shape;474;p22"/>
              <p:cNvGrpSpPr/>
              <p:nvPr/>
            </p:nvGrpSpPr>
            <p:grpSpPr>
              <a:xfrm>
                <a:off x="6145295" y="3905086"/>
                <a:ext cx="2601657" cy="861849"/>
                <a:chOff x="5452500" y="1389693"/>
                <a:chExt cx="3294071" cy="1091362"/>
              </a:xfrm>
            </p:grpSpPr>
            <p:sp>
              <p:nvSpPr>
                <p:cNvPr id="475" name="Google Shape;475;p22"/>
                <p:cNvSpPr/>
                <p:nvPr/>
              </p:nvSpPr>
              <p:spPr>
                <a:xfrm>
                  <a:off x="5797568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22"/>
                <p:cNvSpPr/>
                <p:nvPr/>
              </p:nvSpPr>
              <p:spPr>
                <a:xfrm>
                  <a:off x="5797568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22"/>
                <p:cNvSpPr/>
                <p:nvPr/>
              </p:nvSpPr>
              <p:spPr>
                <a:xfrm>
                  <a:off x="5797568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22"/>
                <p:cNvSpPr/>
                <p:nvPr/>
              </p:nvSpPr>
              <p:spPr>
                <a:xfrm>
                  <a:off x="5797568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22"/>
                <p:cNvSpPr/>
                <p:nvPr/>
              </p:nvSpPr>
              <p:spPr>
                <a:xfrm>
                  <a:off x="5797568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22"/>
                <p:cNvSpPr/>
                <p:nvPr/>
              </p:nvSpPr>
              <p:spPr>
                <a:xfrm>
                  <a:off x="5797568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22"/>
                <p:cNvSpPr txBox="1"/>
                <p:nvPr/>
              </p:nvSpPr>
              <p:spPr>
                <a:xfrm rot="-5400000">
                  <a:off x="5200800" y="1826424"/>
                  <a:ext cx="8736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Queries q</a:t>
                  </a:r>
                  <a:r>
                    <a:rPr lang="en" sz="700" b="1" baseline="-25000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sz="700" b="1" baseline="-25000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cxnSp>
              <p:nvCxnSpPr>
                <p:cNvPr id="482" name="Google Shape;482;p22"/>
                <p:cNvCxnSpPr/>
                <p:nvPr/>
              </p:nvCxnSpPr>
              <p:spPr>
                <a:xfrm>
                  <a:off x="6417813" y="2102674"/>
                  <a:ext cx="23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483" name="Google Shape;483;p22"/>
                <p:cNvSpPr/>
                <p:nvPr/>
              </p:nvSpPr>
              <p:spPr>
                <a:xfrm rot="-5400000">
                  <a:off x="6731450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22"/>
                <p:cNvSpPr/>
                <p:nvPr/>
              </p:nvSpPr>
              <p:spPr>
                <a:xfrm rot="-5400000">
                  <a:off x="6852687" y="1875586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22"/>
                <p:cNvSpPr/>
                <p:nvPr/>
              </p:nvSpPr>
              <p:spPr>
                <a:xfrm rot="-5400000">
                  <a:off x="6973925" y="1875586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22"/>
                <p:cNvSpPr/>
                <p:nvPr/>
              </p:nvSpPr>
              <p:spPr>
                <a:xfrm rot="-5400000">
                  <a:off x="7095162" y="18755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2"/>
                <p:cNvSpPr/>
                <p:nvPr/>
              </p:nvSpPr>
              <p:spPr>
                <a:xfrm rot="-5400000">
                  <a:off x="7216131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22"/>
                <p:cNvSpPr/>
                <p:nvPr/>
              </p:nvSpPr>
              <p:spPr>
                <a:xfrm rot="-5400000">
                  <a:off x="7337637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22"/>
                <p:cNvSpPr txBox="1"/>
                <p:nvPr/>
              </p:nvSpPr>
              <p:spPr>
                <a:xfrm>
                  <a:off x="6467113" y="1675025"/>
                  <a:ext cx="1290300" cy="1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666666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Attention matrix A</a:t>
                  </a:r>
                  <a:endParaRPr sz="700" b="1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490" name="Google Shape;490;p22"/>
                <p:cNvGrpSpPr/>
                <p:nvPr/>
              </p:nvGrpSpPr>
              <p:grpSpPr>
                <a:xfrm>
                  <a:off x="8272581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491" name="Google Shape;491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500" name="Google Shape;500;p22"/>
                <p:cNvCxnSpPr/>
                <p:nvPr/>
              </p:nvCxnSpPr>
              <p:spPr>
                <a:xfrm>
                  <a:off x="7560813" y="2102674"/>
                  <a:ext cx="23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501" name="Google Shape;501;p22"/>
                <p:cNvSpPr txBox="1"/>
                <p:nvPr/>
              </p:nvSpPr>
              <p:spPr>
                <a:xfrm rot="-5400000">
                  <a:off x="7595550" y="1750324"/>
                  <a:ext cx="9609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Outputs z</a:t>
                  </a:r>
                  <a:r>
                    <a:rPr lang="en" sz="700" b="1" baseline="-25000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sz="700" b="1" baseline="-25000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502" name="Google Shape;502;p22"/>
                <p:cNvSpPr/>
                <p:nvPr/>
              </p:nvSpPr>
              <p:spPr>
                <a:xfrm>
                  <a:off x="5914691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2"/>
                <p:cNvSpPr/>
                <p:nvPr/>
              </p:nvSpPr>
              <p:spPr>
                <a:xfrm>
                  <a:off x="5914691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5914691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5914691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2"/>
                <p:cNvSpPr/>
                <p:nvPr/>
              </p:nvSpPr>
              <p:spPr>
                <a:xfrm>
                  <a:off x="5914691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2"/>
                <p:cNvSpPr/>
                <p:nvPr/>
              </p:nvSpPr>
              <p:spPr>
                <a:xfrm>
                  <a:off x="5914691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22"/>
                <p:cNvSpPr/>
                <p:nvPr/>
              </p:nvSpPr>
              <p:spPr>
                <a:xfrm>
                  <a:off x="6033224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22"/>
                <p:cNvSpPr/>
                <p:nvPr/>
              </p:nvSpPr>
              <p:spPr>
                <a:xfrm>
                  <a:off x="6033224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2"/>
                <p:cNvSpPr/>
                <p:nvPr/>
              </p:nvSpPr>
              <p:spPr>
                <a:xfrm>
                  <a:off x="6033224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2"/>
                <p:cNvSpPr/>
                <p:nvPr/>
              </p:nvSpPr>
              <p:spPr>
                <a:xfrm>
                  <a:off x="6033224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2"/>
                <p:cNvSpPr/>
                <p:nvPr/>
              </p:nvSpPr>
              <p:spPr>
                <a:xfrm>
                  <a:off x="6033224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2"/>
                <p:cNvSpPr/>
                <p:nvPr/>
              </p:nvSpPr>
              <p:spPr>
                <a:xfrm>
                  <a:off x="6033224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2"/>
                <p:cNvSpPr/>
                <p:nvPr/>
              </p:nvSpPr>
              <p:spPr>
                <a:xfrm>
                  <a:off x="6150346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2"/>
                <p:cNvSpPr/>
                <p:nvPr/>
              </p:nvSpPr>
              <p:spPr>
                <a:xfrm>
                  <a:off x="6150346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2"/>
                <p:cNvSpPr/>
                <p:nvPr/>
              </p:nvSpPr>
              <p:spPr>
                <a:xfrm>
                  <a:off x="6150346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2"/>
                <p:cNvSpPr/>
                <p:nvPr/>
              </p:nvSpPr>
              <p:spPr>
                <a:xfrm>
                  <a:off x="6150346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2"/>
                <p:cNvSpPr/>
                <p:nvPr/>
              </p:nvSpPr>
              <p:spPr>
                <a:xfrm>
                  <a:off x="6150346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2"/>
                <p:cNvSpPr/>
                <p:nvPr/>
              </p:nvSpPr>
              <p:spPr>
                <a:xfrm>
                  <a:off x="6150346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2"/>
                <p:cNvSpPr/>
                <p:nvPr/>
              </p:nvSpPr>
              <p:spPr>
                <a:xfrm rot="-5400000">
                  <a:off x="6731450" y="1992709"/>
                  <a:ext cx="121200" cy="121200"/>
                </a:xfrm>
                <a:prstGeom prst="rect">
                  <a:avLst/>
                </a:prstGeom>
                <a:solidFill>
                  <a:srgbClr val="666666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2"/>
                <p:cNvSpPr/>
                <p:nvPr/>
              </p:nvSpPr>
              <p:spPr>
                <a:xfrm rot="-5400000">
                  <a:off x="6852687" y="1992709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22"/>
                <p:cNvSpPr/>
                <p:nvPr/>
              </p:nvSpPr>
              <p:spPr>
                <a:xfrm rot="-5400000">
                  <a:off x="6973925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22"/>
                <p:cNvSpPr/>
                <p:nvPr/>
              </p:nvSpPr>
              <p:spPr>
                <a:xfrm rot="-5400000">
                  <a:off x="7095162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22"/>
                <p:cNvSpPr/>
                <p:nvPr/>
              </p:nvSpPr>
              <p:spPr>
                <a:xfrm rot="-5400000">
                  <a:off x="7216131" y="1992709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22"/>
                <p:cNvSpPr/>
                <p:nvPr/>
              </p:nvSpPr>
              <p:spPr>
                <a:xfrm rot="-5400000">
                  <a:off x="7337637" y="1992709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22"/>
                <p:cNvSpPr/>
                <p:nvPr/>
              </p:nvSpPr>
              <p:spPr>
                <a:xfrm rot="-5400000">
                  <a:off x="6731450" y="2104186"/>
                  <a:ext cx="121200" cy="121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22"/>
                <p:cNvSpPr/>
                <p:nvPr/>
              </p:nvSpPr>
              <p:spPr>
                <a:xfrm rot="-5400000">
                  <a:off x="6852687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2"/>
                <p:cNvSpPr/>
                <p:nvPr/>
              </p:nvSpPr>
              <p:spPr>
                <a:xfrm rot="-5400000">
                  <a:off x="6973925" y="2104186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2"/>
                <p:cNvSpPr/>
                <p:nvPr/>
              </p:nvSpPr>
              <p:spPr>
                <a:xfrm rot="-5400000">
                  <a:off x="7095162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2"/>
                <p:cNvSpPr/>
                <p:nvPr/>
              </p:nvSpPr>
              <p:spPr>
                <a:xfrm rot="-5400000">
                  <a:off x="7216131" y="21041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2"/>
                <p:cNvSpPr/>
                <p:nvPr/>
              </p:nvSpPr>
              <p:spPr>
                <a:xfrm rot="-5400000">
                  <a:off x="7337637" y="21041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2"/>
                <p:cNvSpPr/>
                <p:nvPr/>
              </p:nvSpPr>
              <p:spPr>
                <a:xfrm rot="-5400000">
                  <a:off x="6731450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2"/>
                <p:cNvSpPr/>
                <p:nvPr/>
              </p:nvSpPr>
              <p:spPr>
                <a:xfrm rot="-5400000">
                  <a:off x="685268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2"/>
                <p:cNvSpPr/>
                <p:nvPr/>
              </p:nvSpPr>
              <p:spPr>
                <a:xfrm rot="-5400000">
                  <a:off x="6973925" y="2221309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2"/>
                <p:cNvSpPr/>
                <p:nvPr/>
              </p:nvSpPr>
              <p:spPr>
                <a:xfrm rot="-5400000">
                  <a:off x="7095162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2"/>
                <p:cNvSpPr/>
                <p:nvPr/>
              </p:nvSpPr>
              <p:spPr>
                <a:xfrm rot="-5400000">
                  <a:off x="7216131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2"/>
                <p:cNvSpPr/>
                <p:nvPr/>
              </p:nvSpPr>
              <p:spPr>
                <a:xfrm rot="-5400000">
                  <a:off x="733763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8" name="Google Shape;538;p22"/>
                <p:cNvGrpSpPr/>
                <p:nvPr/>
              </p:nvGrpSpPr>
              <p:grpSpPr>
                <a:xfrm>
                  <a:off x="8389703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539" name="Google Shape;539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545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546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8" name="Google Shape;548;p22"/>
                <p:cNvGrpSpPr/>
                <p:nvPr/>
              </p:nvGrpSpPr>
              <p:grpSpPr>
                <a:xfrm>
                  <a:off x="8508236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549" name="Google Shape;549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" name="Google Shape;550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8" name="Google Shape;558;p22"/>
                <p:cNvGrpSpPr/>
                <p:nvPr/>
              </p:nvGrpSpPr>
              <p:grpSpPr>
                <a:xfrm>
                  <a:off x="8625359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559" name="Google Shape;559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68" name="Google Shape;568;p22"/>
              <p:cNvSpPr/>
              <p:nvPr/>
            </p:nvSpPr>
            <p:spPr>
              <a:xfrm>
                <a:off x="6203850" y="3876150"/>
                <a:ext cx="2601600" cy="949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22"/>
            <p:cNvGrpSpPr/>
            <p:nvPr/>
          </p:nvGrpSpPr>
          <p:grpSpPr>
            <a:xfrm>
              <a:off x="6165051" y="2752906"/>
              <a:ext cx="2660155" cy="949800"/>
              <a:chOff x="6145295" y="3876150"/>
              <a:chExt cx="2660155" cy="949800"/>
            </a:xfrm>
          </p:grpSpPr>
          <p:grpSp>
            <p:nvGrpSpPr>
              <p:cNvPr id="570" name="Google Shape;570;p22"/>
              <p:cNvGrpSpPr/>
              <p:nvPr/>
            </p:nvGrpSpPr>
            <p:grpSpPr>
              <a:xfrm>
                <a:off x="6145295" y="3905086"/>
                <a:ext cx="2601657" cy="861849"/>
                <a:chOff x="5452500" y="1389693"/>
                <a:chExt cx="3294071" cy="1091362"/>
              </a:xfrm>
            </p:grpSpPr>
            <p:sp>
              <p:nvSpPr>
                <p:cNvPr id="571" name="Google Shape;571;p22"/>
                <p:cNvSpPr/>
                <p:nvPr/>
              </p:nvSpPr>
              <p:spPr>
                <a:xfrm>
                  <a:off x="5797568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5797568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2"/>
                <p:cNvSpPr/>
                <p:nvPr/>
              </p:nvSpPr>
              <p:spPr>
                <a:xfrm>
                  <a:off x="5797568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2"/>
                <p:cNvSpPr/>
                <p:nvPr/>
              </p:nvSpPr>
              <p:spPr>
                <a:xfrm>
                  <a:off x="5797568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2"/>
                <p:cNvSpPr/>
                <p:nvPr/>
              </p:nvSpPr>
              <p:spPr>
                <a:xfrm>
                  <a:off x="5797568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2"/>
                <p:cNvSpPr/>
                <p:nvPr/>
              </p:nvSpPr>
              <p:spPr>
                <a:xfrm>
                  <a:off x="5797568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2"/>
                <p:cNvSpPr txBox="1"/>
                <p:nvPr/>
              </p:nvSpPr>
              <p:spPr>
                <a:xfrm rot="-5400000">
                  <a:off x="5200800" y="1826424"/>
                  <a:ext cx="8736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Queries q</a:t>
                  </a:r>
                  <a:r>
                    <a:rPr lang="en" sz="700" b="1" baseline="-25000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sz="700" b="1" baseline="-25000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cxnSp>
              <p:nvCxnSpPr>
                <p:cNvPr id="578" name="Google Shape;578;p22"/>
                <p:cNvCxnSpPr/>
                <p:nvPr/>
              </p:nvCxnSpPr>
              <p:spPr>
                <a:xfrm>
                  <a:off x="6417813" y="2102674"/>
                  <a:ext cx="23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579" name="Google Shape;579;p22"/>
                <p:cNvSpPr/>
                <p:nvPr/>
              </p:nvSpPr>
              <p:spPr>
                <a:xfrm rot="-5400000">
                  <a:off x="6731450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2"/>
                <p:cNvSpPr/>
                <p:nvPr/>
              </p:nvSpPr>
              <p:spPr>
                <a:xfrm rot="-5400000">
                  <a:off x="6852687" y="1875586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2"/>
                <p:cNvSpPr/>
                <p:nvPr/>
              </p:nvSpPr>
              <p:spPr>
                <a:xfrm rot="-5400000">
                  <a:off x="6973925" y="1875586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2"/>
                <p:cNvSpPr/>
                <p:nvPr/>
              </p:nvSpPr>
              <p:spPr>
                <a:xfrm rot="-5400000">
                  <a:off x="7095162" y="18755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2"/>
                <p:cNvSpPr/>
                <p:nvPr/>
              </p:nvSpPr>
              <p:spPr>
                <a:xfrm rot="-5400000">
                  <a:off x="7216131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2"/>
                <p:cNvSpPr/>
                <p:nvPr/>
              </p:nvSpPr>
              <p:spPr>
                <a:xfrm rot="-5400000">
                  <a:off x="7337637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2"/>
                <p:cNvSpPr txBox="1"/>
                <p:nvPr/>
              </p:nvSpPr>
              <p:spPr>
                <a:xfrm>
                  <a:off x="6467113" y="1675025"/>
                  <a:ext cx="1290300" cy="1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666666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Attention matrix A</a:t>
                  </a:r>
                  <a:endParaRPr sz="700" b="1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586" name="Google Shape;586;p22"/>
                <p:cNvGrpSpPr/>
                <p:nvPr/>
              </p:nvGrpSpPr>
              <p:grpSpPr>
                <a:xfrm>
                  <a:off x="8272581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" name="Google Shape;592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596" name="Google Shape;596;p22"/>
                <p:cNvCxnSpPr/>
                <p:nvPr/>
              </p:nvCxnSpPr>
              <p:spPr>
                <a:xfrm>
                  <a:off x="7560813" y="2102674"/>
                  <a:ext cx="23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597" name="Google Shape;597;p22"/>
                <p:cNvSpPr txBox="1"/>
                <p:nvPr/>
              </p:nvSpPr>
              <p:spPr>
                <a:xfrm rot="-5400000">
                  <a:off x="7595550" y="1750324"/>
                  <a:ext cx="9609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Outputs z</a:t>
                  </a:r>
                  <a:r>
                    <a:rPr lang="en" sz="700" b="1" baseline="-25000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sz="700" b="1" baseline="-25000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598" name="Google Shape;598;p22"/>
                <p:cNvSpPr/>
                <p:nvPr/>
              </p:nvSpPr>
              <p:spPr>
                <a:xfrm>
                  <a:off x="5914691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2"/>
                <p:cNvSpPr/>
                <p:nvPr/>
              </p:nvSpPr>
              <p:spPr>
                <a:xfrm>
                  <a:off x="5914691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2"/>
                <p:cNvSpPr/>
                <p:nvPr/>
              </p:nvSpPr>
              <p:spPr>
                <a:xfrm>
                  <a:off x="5914691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22"/>
                <p:cNvSpPr/>
                <p:nvPr/>
              </p:nvSpPr>
              <p:spPr>
                <a:xfrm>
                  <a:off x="5914691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22"/>
                <p:cNvSpPr/>
                <p:nvPr/>
              </p:nvSpPr>
              <p:spPr>
                <a:xfrm>
                  <a:off x="5914691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22"/>
                <p:cNvSpPr/>
                <p:nvPr/>
              </p:nvSpPr>
              <p:spPr>
                <a:xfrm>
                  <a:off x="5914691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22"/>
                <p:cNvSpPr/>
                <p:nvPr/>
              </p:nvSpPr>
              <p:spPr>
                <a:xfrm>
                  <a:off x="6033224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2"/>
                <p:cNvSpPr/>
                <p:nvPr/>
              </p:nvSpPr>
              <p:spPr>
                <a:xfrm>
                  <a:off x="6033224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2"/>
                <p:cNvSpPr/>
                <p:nvPr/>
              </p:nvSpPr>
              <p:spPr>
                <a:xfrm>
                  <a:off x="6033224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2"/>
                <p:cNvSpPr/>
                <p:nvPr/>
              </p:nvSpPr>
              <p:spPr>
                <a:xfrm>
                  <a:off x="6033224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2"/>
                <p:cNvSpPr/>
                <p:nvPr/>
              </p:nvSpPr>
              <p:spPr>
                <a:xfrm>
                  <a:off x="6033224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2"/>
                <p:cNvSpPr/>
                <p:nvPr/>
              </p:nvSpPr>
              <p:spPr>
                <a:xfrm>
                  <a:off x="6033224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2"/>
                <p:cNvSpPr/>
                <p:nvPr/>
              </p:nvSpPr>
              <p:spPr>
                <a:xfrm>
                  <a:off x="6150346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2"/>
                <p:cNvSpPr/>
                <p:nvPr/>
              </p:nvSpPr>
              <p:spPr>
                <a:xfrm>
                  <a:off x="6150346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22"/>
                <p:cNvSpPr/>
                <p:nvPr/>
              </p:nvSpPr>
              <p:spPr>
                <a:xfrm>
                  <a:off x="6150346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22"/>
                <p:cNvSpPr/>
                <p:nvPr/>
              </p:nvSpPr>
              <p:spPr>
                <a:xfrm>
                  <a:off x="6150346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22"/>
                <p:cNvSpPr/>
                <p:nvPr/>
              </p:nvSpPr>
              <p:spPr>
                <a:xfrm>
                  <a:off x="6150346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22"/>
                <p:cNvSpPr/>
                <p:nvPr/>
              </p:nvSpPr>
              <p:spPr>
                <a:xfrm>
                  <a:off x="6150346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22"/>
                <p:cNvSpPr/>
                <p:nvPr/>
              </p:nvSpPr>
              <p:spPr>
                <a:xfrm rot="-5400000">
                  <a:off x="6731450" y="1992709"/>
                  <a:ext cx="121200" cy="121200"/>
                </a:xfrm>
                <a:prstGeom prst="rect">
                  <a:avLst/>
                </a:prstGeom>
                <a:solidFill>
                  <a:srgbClr val="666666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22"/>
                <p:cNvSpPr/>
                <p:nvPr/>
              </p:nvSpPr>
              <p:spPr>
                <a:xfrm rot="-5400000">
                  <a:off x="6852687" y="1992709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22"/>
                <p:cNvSpPr/>
                <p:nvPr/>
              </p:nvSpPr>
              <p:spPr>
                <a:xfrm rot="-5400000">
                  <a:off x="6973925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22"/>
                <p:cNvSpPr/>
                <p:nvPr/>
              </p:nvSpPr>
              <p:spPr>
                <a:xfrm rot="-5400000">
                  <a:off x="7095162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22"/>
                <p:cNvSpPr/>
                <p:nvPr/>
              </p:nvSpPr>
              <p:spPr>
                <a:xfrm rot="-5400000">
                  <a:off x="7216131" y="1992709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22"/>
                <p:cNvSpPr/>
                <p:nvPr/>
              </p:nvSpPr>
              <p:spPr>
                <a:xfrm rot="-5400000">
                  <a:off x="7337637" y="1992709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22"/>
                <p:cNvSpPr/>
                <p:nvPr/>
              </p:nvSpPr>
              <p:spPr>
                <a:xfrm rot="-5400000">
                  <a:off x="6731450" y="2104186"/>
                  <a:ext cx="121200" cy="121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22"/>
                <p:cNvSpPr/>
                <p:nvPr/>
              </p:nvSpPr>
              <p:spPr>
                <a:xfrm rot="-5400000">
                  <a:off x="6852687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22"/>
                <p:cNvSpPr/>
                <p:nvPr/>
              </p:nvSpPr>
              <p:spPr>
                <a:xfrm rot="-5400000">
                  <a:off x="6973925" y="2104186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22"/>
                <p:cNvSpPr/>
                <p:nvPr/>
              </p:nvSpPr>
              <p:spPr>
                <a:xfrm rot="-5400000">
                  <a:off x="7095162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22"/>
                <p:cNvSpPr/>
                <p:nvPr/>
              </p:nvSpPr>
              <p:spPr>
                <a:xfrm rot="-5400000">
                  <a:off x="7216131" y="21041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22"/>
                <p:cNvSpPr/>
                <p:nvPr/>
              </p:nvSpPr>
              <p:spPr>
                <a:xfrm rot="-5400000">
                  <a:off x="7337637" y="21041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22"/>
                <p:cNvSpPr/>
                <p:nvPr/>
              </p:nvSpPr>
              <p:spPr>
                <a:xfrm rot="-5400000">
                  <a:off x="6731450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22"/>
                <p:cNvSpPr/>
                <p:nvPr/>
              </p:nvSpPr>
              <p:spPr>
                <a:xfrm rot="-5400000">
                  <a:off x="685268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2"/>
                <p:cNvSpPr/>
                <p:nvPr/>
              </p:nvSpPr>
              <p:spPr>
                <a:xfrm rot="-5400000">
                  <a:off x="6973925" y="2221309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22"/>
                <p:cNvSpPr/>
                <p:nvPr/>
              </p:nvSpPr>
              <p:spPr>
                <a:xfrm rot="-5400000">
                  <a:off x="7095162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2"/>
                <p:cNvSpPr/>
                <p:nvPr/>
              </p:nvSpPr>
              <p:spPr>
                <a:xfrm rot="-5400000">
                  <a:off x="7216131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22"/>
                <p:cNvSpPr/>
                <p:nvPr/>
              </p:nvSpPr>
              <p:spPr>
                <a:xfrm rot="-5400000">
                  <a:off x="733763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4" name="Google Shape;634;p22"/>
                <p:cNvGrpSpPr/>
                <p:nvPr/>
              </p:nvGrpSpPr>
              <p:grpSpPr>
                <a:xfrm>
                  <a:off x="8389703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635" name="Google Shape;635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4" name="Google Shape;644;p22"/>
                <p:cNvGrpSpPr/>
                <p:nvPr/>
              </p:nvGrpSpPr>
              <p:grpSpPr>
                <a:xfrm>
                  <a:off x="8508236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4" name="Google Shape;654;p22"/>
                <p:cNvGrpSpPr/>
                <p:nvPr/>
              </p:nvGrpSpPr>
              <p:grpSpPr>
                <a:xfrm>
                  <a:off x="8625359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" name="Google Shape;656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" name="Google Shape;663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4" name="Google Shape;664;p22"/>
              <p:cNvSpPr/>
              <p:nvPr/>
            </p:nvSpPr>
            <p:spPr>
              <a:xfrm>
                <a:off x="6203850" y="3876150"/>
                <a:ext cx="2601600" cy="949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2"/>
            <p:cNvGrpSpPr/>
            <p:nvPr/>
          </p:nvGrpSpPr>
          <p:grpSpPr>
            <a:xfrm>
              <a:off x="6117073" y="2704928"/>
              <a:ext cx="2660155" cy="949800"/>
              <a:chOff x="6145295" y="3876150"/>
              <a:chExt cx="2660155" cy="949800"/>
            </a:xfrm>
          </p:grpSpPr>
          <p:grpSp>
            <p:nvGrpSpPr>
              <p:cNvPr id="666" name="Google Shape;666;p22"/>
              <p:cNvGrpSpPr/>
              <p:nvPr/>
            </p:nvGrpSpPr>
            <p:grpSpPr>
              <a:xfrm>
                <a:off x="6145295" y="3905086"/>
                <a:ext cx="2601657" cy="861849"/>
                <a:chOff x="5452500" y="1389693"/>
                <a:chExt cx="3294071" cy="1091362"/>
              </a:xfrm>
            </p:grpSpPr>
            <p:sp>
              <p:nvSpPr>
                <p:cNvPr id="667" name="Google Shape;667;p22"/>
                <p:cNvSpPr/>
                <p:nvPr/>
              </p:nvSpPr>
              <p:spPr>
                <a:xfrm>
                  <a:off x="5797568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22"/>
                <p:cNvSpPr/>
                <p:nvPr/>
              </p:nvSpPr>
              <p:spPr>
                <a:xfrm>
                  <a:off x="5797568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22"/>
                <p:cNvSpPr/>
                <p:nvPr/>
              </p:nvSpPr>
              <p:spPr>
                <a:xfrm>
                  <a:off x="5797568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22"/>
                <p:cNvSpPr/>
                <p:nvPr/>
              </p:nvSpPr>
              <p:spPr>
                <a:xfrm>
                  <a:off x="5797568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22"/>
                <p:cNvSpPr/>
                <p:nvPr/>
              </p:nvSpPr>
              <p:spPr>
                <a:xfrm>
                  <a:off x="5797568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22"/>
                <p:cNvSpPr/>
                <p:nvPr/>
              </p:nvSpPr>
              <p:spPr>
                <a:xfrm>
                  <a:off x="5797568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22"/>
                <p:cNvSpPr txBox="1"/>
                <p:nvPr/>
              </p:nvSpPr>
              <p:spPr>
                <a:xfrm rot="-5400000">
                  <a:off x="5200800" y="1826424"/>
                  <a:ext cx="8736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Queries q</a:t>
                  </a:r>
                  <a:r>
                    <a:rPr lang="en" sz="700" b="1" baseline="-25000">
                      <a:solidFill>
                        <a:srgbClr val="38761D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sz="700" b="1" baseline="-25000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cxnSp>
              <p:nvCxnSpPr>
                <p:cNvPr id="674" name="Google Shape;674;p22"/>
                <p:cNvCxnSpPr/>
                <p:nvPr/>
              </p:nvCxnSpPr>
              <p:spPr>
                <a:xfrm>
                  <a:off x="6417813" y="2102674"/>
                  <a:ext cx="23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675" name="Google Shape;675;p22"/>
                <p:cNvSpPr/>
                <p:nvPr/>
              </p:nvSpPr>
              <p:spPr>
                <a:xfrm rot="-5400000">
                  <a:off x="6731450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22"/>
                <p:cNvSpPr/>
                <p:nvPr/>
              </p:nvSpPr>
              <p:spPr>
                <a:xfrm rot="-5400000">
                  <a:off x="6852687" y="1875586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22"/>
                <p:cNvSpPr/>
                <p:nvPr/>
              </p:nvSpPr>
              <p:spPr>
                <a:xfrm rot="-5400000">
                  <a:off x="6973925" y="1875586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22"/>
                <p:cNvSpPr/>
                <p:nvPr/>
              </p:nvSpPr>
              <p:spPr>
                <a:xfrm rot="-5400000">
                  <a:off x="7095162" y="18755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2"/>
                <p:cNvSpPr/>
                <p:nvPr/>
              </p:nvSpPr>
              <p:spPr>
                <a:xfrm rot="-5400000">
                  <a:off x="7216131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2"/>
                <p:cNvSpPr/>
                <p:nvPr/>
              </p:nvSpPr>
              <p:spPr>
                <a:xfrm rot="-5400000">
                  <a:off x="7337637" y="18755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2"/>
                <p:cNvSpPr txBox="1"/>
                <p:nvPr/>
              </p:nvSpPr>
              <p:spPr>
                <a:xfrm>
                  <a:off x="6467113" y="1675025"/>
                  <a:ext cx="1290300" cy="1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666666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Attention matrix A</a:t>
                  </a:r>
                  <a:endParaRPr sz="700" b="1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grpSp>
              <p:nvGrpSpPr>
                <p:cNvPr id="682" name="Google Shape;682;p22"/>
                <p:cNvGrpSpPr/>
                <p:nvPr/>
              </p:nvGrpSpPr>
              <p:grpSpPr>
                <a:xfrm>
                  <a:off x="8272581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683" name="Google Shape;683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684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" name="Google Shape;685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" name="Google Shape;686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" name="Google Shape;687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" name="Google Shape;688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" name="Google Shape;689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" name="Google Shape;690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" name="Google Shape;691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692" name="Google Shape;692;p22"/>
                <p:cNvCxnSpPr/>
                <p:nvPr/>
              </p:nvCxnSpPr>
              <p:spPr>
                <a:xfrm>
                  <a:off x="7560813" y="2102674"/>
                  <a:ext cx="23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693" name="Google Shape;693;p22"/>
                <p:cNvSpPr txBox="1"/>
                <p:nvPr/>
              </p:nvSpPr>
              <p:spPr>
                <a:xfrm rot="-5400000">
                  <a:off x="7595550" y="1750324"/>
                  <a:ext cx="9609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b="1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Outputs z</a:t>
                  </a:r>
                  <a:r>
                    <a:rPr lang="en" sz="700" b="1" baseline="-25000">
                      <a:solidFill>
                        <a:srgbClr val="1155CC"/>
                      </a:solidFill>
                      <a:latin typeface="Google Sans"/>
                      <a:ea typeface="Google Sans"/>
                      <a:cs typeface="Google Sans"/>
                      <a:sym typeface="Google Sans"/>
                    </a:rPr>
                    <a:t>1:M</a:t>
                  </a:r>
                  <a:endParaRPr sz="700" b="1" baseline="-25000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endParaRPr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14691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5914691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5914691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5914691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5914691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2"/>
                <p:cNvSpPr/>
                <p:nvPr/>
              </p:nvSpPr>
              <p:spPr>
                <a:xfrm>
                  <a:off x="5914691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2"/>
                <p:cNvSpPr/>
                <p:nvPr/>
              </p:nvSpPr>
              <p:spPr>
                <a:xfrm>
                  <a:off x="6033224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2"/>
                <p:cNvSpPr/>
                <p:nvPr/>
              </p:nvSpPr>
              <p:spPr>
                <a:xfrm>
                  <a:off x="6033224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2"/>
                <p:cNvSpPr/>
                <p:nvPr/>
              </p:nvSpPr>
              <p:spPr>
                <a:xfrm>
                  <a:off x="6033224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2"/>
                <p:cNvSpPr/>
                <p:nvPr/>
              </p:nvSpPr>
              <p:spPr>
                <a:xfrm>
                  <a:off x="6033224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2"/>
                <p:cNvSpPr/>
                <p:nvPr/>
              </p:nvSpPr>
              <p:spPr>
                <a:xfrm>
                  <a:off x="6033224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2"/>
                <p:cNvSpPr/>
                <p:nvPr/>
              </p:nvSpPr>
              <p:spPr>
                <a:xfrm>
                  <a:off x="6033224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2"/>
                <p:cNvSpPr/>
                <p:nvPr/>
              </p:nvSpPr>
              <p:spPr>
                <a:xfrm>
                  <a:off x="6150346" y="1648630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2"/>
                <p:cNvSpPr/>
                <p:nvPr/>
              </p:nvSpPr>
              <p:spPr>
                <a:xfrm>
                  <a:off x="6150346" y="1769868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2"/>
                <p:cNvSpPr/>
                <p:nvPr/>
              </p:nvSpPr>
              <p:spPr>
                <a:xfrm>
                  <a:off x="6150346" y="1891105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2"/>
                <p:cNvSpPr/>
                <p:nvPr/>
              </p:nvSpPr>
              <p:spPr>
                <a:xfrm>
                  <a:off x="6150346" y="2012343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2"/>
                <p:cNvSpPr/>
                <p:nvPr/>
              </p:nvSpPr>
              <p:spPr>
                <a:xfrm>
                  <a:off x="6150346" y="2133311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2"/>
                <p:cNvSpPr/>
                <p:nvPr/>
              </p:nvSpPr>
              <p:spPr>
                <a:xfrm>
                  <a:off x="6150346" y="2254817"/>
                  <a:ext cx="121200" cy="121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2"/>
                <p:cNvSpPr/>
                <p:nvPr/>
              </p:nvSpPr>
              <p:spPr>
                <a:xfrm rot="-5400000">
                  <a:off x="6731450" y="1992709"/>
                  <a:ext cx="121200" cy="121200"/>
                </a:xfrm>
                <a:prstGeom prst="rect">
                  <a:avLst/>
                </a:prstGeom>
                <a:solidFill>
                  <a:srgbClr val="666666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2"/>
                <p:cNvSpPr/>
                <p:nvPr/>
              </p:nvSpPr>
              <p:spPr>
                <a:xfrm rot="-5400000">
                  <a:off x="6852687" y="1992709"/>
                  <a:ext cx="121200" cy="121200"/>
                </a:xfrm>
                <a:prstGeom prst="rect">
                  <a:avLst/>
                </a:prstGeom>
                <a:solidFill>
                  <a:srgbClr val="B7B7B7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2"/>
                <p:cNvSpPr/>
                <p:nvPr/>
              </p:nvSpPr>
              <p:spPr>
                <a:xfrm rot="-5400000">
                  <a:off x="6973925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2"/>
                <p:cNvSpPr/>
                <p:nvPr/>
              </p:nvSpPr>
              <p:spPr>
                <a:xfrm rot="-5400000">
                  <a:off x="7095162" y="19927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2"/>
                <p:cNvSpPr/>
                <p:nvPr/>
              </p:nvSpPr>
              <p:spPr>
                <a:xfrm rot="-5400000">
                  <a:off x="7216131" y="1992709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2"/>
                <p:cNvSpPr/>
                <p:nvPr/>
              </p:nvSpPr>
              <p:spPr>
                <a:xfrm rot="-5400000">
                  <a:off x="7337637" y="1992709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2"/>
                <p:cNvSpPr/>
                <p:nvPr/>
              </p:nvSpPr>
              <p:spPr>
                <a:xfrm rot="-5400000">
                  <a:off x="6731450" y="2104186"/>
                  <a:ext cx="121200" cy="121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2"/>
                <p:cNvSpPr/>
                <p:nvPr/>
              </p:nvSpPr>
              <p:spPr>
                <a:xfrm rot="-5400000">
                  <a:off x="6852687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2"/>
                <p:cNvSpPr/>
                <p:nvPr/>
              </p:nvSpPr>
              <p:spPr>
                <a:xfrm rot="-5400000">
                  <a:off x="6973925" y="2104186"/>
                  <a:ext cx="121200" cy="1212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2"/>
                <p:cNvSpPr/>
                <p:nvPr/>
              </p:nvSpPr>
              <p:spPr>
                <a:xfrm rot="-5400000">
                  <a:off x="7095162" y="2104186"/>
                  <a:ext cx="121200" cy="121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2"/>
                <p:cNvSpPr/>
                <p:nvPr/>
              </p:nvSpPr>
              <p:spPr>
                <a:xfrm rot="-5400000">
                  <a:off x="7216131" y="2104186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2"/>
                <p:cNvSpPr/>
                <p:nvPr/>
              </p:nvSpPr>
              <p:spPr>
                <a:xfrm rot="-5400000">
                  <a:off x="7337637" y="2104186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2"/>
                <p:cNvSpPr/>
                <p:nvPr/>
              </p:nvSpPr>
              <p:spPr>
                <a:xfrm rot="-5400000">
                  <a:off x="6731450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2"/>
                <p:cNvSpPr/>
                <p:nvPr/>
              </p:nvSpPr>
              <p:spPr>
                <a:xfrm rot="-5400000">
                  <a:off x="685268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2"/>
                <p:cNvSpPr/>
                <p:nvPr/>
              </p:nvSpPr>
              <p:spPr>
                <a:xfrm rot="-5400000">
                  <a:off x="6973925" y="2221309"/>
                  <a:ext cx="121200" cy="121200"/>
                </a:xfrm>
                <a:prstGeom prst="rect">
                  <a:avLst/>
                </a:prstGeom>
                <a:solidFill>
                  <a:srgbClr val="999999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2"/>
                <p:cNvSpPr/>
                <p:nvPr/>
              </p:nvSpPr>
              <p:spPr>
                <a:xfrm rot="-5400000">
                  <a:off x="7095162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2"/>
                <p:cNvSpPr/>
                <p:nvPr/>
              </p:nvSpPr>
              <p:spPr>
                <a:xfrm rot="-5400000">
                  <a:off x="7216131" y="2221309"/>
                  <a:ext cx="121200" cy="121200"/>
                </a:xfrm>
                <a:prstGeom prst="rect">
                  <a:avLst/>
                </a:prstGeom>
                <a:solidFill>
                  <a:srgbClr val="CC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2"/>
                <p:cNvSpPr/>
                <p:nvPr/>
              </p:nvSpPr>
              <p:spPr>
                <a:xfrm rot="-5400000">
                  <a:off x="7337637" y="2221309"/>
                  <a:ext cx="121200" cy="121200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30" name="Google Shape;730;p22"/>
                <p:cNvGrpSpPr/>
                <p:nvPr/>
              </p:nvGrpSpPr>
              <p:grpSpPr>
                <a:xfrm>
                  <a:off x="8389703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731" name="Google Shape;731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" name="Google Shape;732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" name="Google Shape;733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" name="Google Shape;734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" name="Google Shape;735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" name="Google Shape;736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" name="Google Shape;737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" name="Google Shape;738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" name="Google Shape;739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40" name="Google Shape;740;p22"/>
                <p:cNvGrpSpPr/>
                <p:nvPr/>
              </p:nvGrpSpPr>
              <p:grpSpPr>
                <a:xfrm>
                  <a:off x="8508236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741" name="Google Shape;741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" name="Google Shape;742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" name="Google Shape;743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" name="Google Shape;744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" name="Google Shape;745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6" name="Google Shape;746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" name="Google Shape;747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" name="Google Shape;748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" name="Google Shape;749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50" name="Google Shape;750;p22"/>
                <p:cNvGrpSpPr/>
                <p:nvPr/>
              </p:nvGrpSpPr>
              <p:grpSpPr>
                <a:xfrm>
                  <a:off x="8625359" y="1389693"/>
                  <a:ext cx="121213" cy="1091362"/>
                  <a:chOff x="5345718" y="2850955"/>
                  <a:chExt cx="121213" cy="1091362"/>
                </a:xfrm>
              </p:grpSpPr>
              <p:sp>
                <p:nvSpPr>
                  <p:cNvPr id="751" name="Google Shape;751;p22"/>
                  <p:cNvSpPr/>
                  <p:nvPr/>
                </p:nvSpPr>
                <p:spPr>
                  <a:xfrm>
                    <a:off x="5345718" y="2850955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" name="Google Shape;752;p22"/>
                  <p:cNvSpPr/>
                  <p:nvPr/>
                </p:nvSpPr>
                <p:spPr>
                  <a:xfrm>
                    <a:off x="5345718" y="297219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" name="Google Shape;753;p22"/>
                  <p:cNvSpPr/>
                  <p:nvPr/>
                </p:nvSpPr>
                <p:spPr>
                  <a:xfrm>
                    <a:off x="5345718" y="3093430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" name="Google Shape;754;p22"/>
                  <p:cNvSpPr/>
                  <p:nvPr/>
                </p:nvSpPr>
                <p:spPr>
                  <a:xfrm>
                    <a:off x="5345718" y="3214668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" name="Google Shape;755;p22"/>
                  <p:cNvSpPr/>
                  <p:nvPr/>
                </p:nvSpPr>
                <p:spPr>
                  <a:xfrm>
                    <a:off x="5345718" y="3335636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" name="Google Shape;756;p22"/>
                  <p:cNvSpPr/>
                  <p:nvPr/>
                </p:nvSpPr>
                <p:spPr>
                  <a:xfrm>
                    <a:off x="5345718" y="3457142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" name="Google Shape;757;p22"/>
                  <p:cNvSpPr/>
                  <p:nvPr/>
                </p:nvSpPr>
                <p:spPr>
                  <a:xfrm>
                    <a:off x="5345731" y="3578643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" name="Google Shape;758;p22"/>
                  <p:cNvSpPr/>
                  <p:nvPr/>
                </p:nvSpPr>
                <p:spPr>
                  <a:xfrm>
                    <a:off x="5345731" y="3699611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759;p22"/>
                  <p:cNvSpPr/>
                  <p:nvPr/>
                </p:nvSpPr>
                <p:spPr>
                  <a:xfrm>
                    <a:off x="5345731" y="3821117"/>
                    <a:ext cx="121200" cy="1212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0B539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60" name="Google Shape;760;p22"/>
              <p:cNvSpPr/>
              <p:nvPr/>
            </p:nvSpPr>
            <p:spPr>
              <a:xfrm>
                <a:off x="6203850" y="3876150"/>
                <a:ext cx="2601600" cy="949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1" name="Google Shape;761;p22"/>
            <p:cNvSpPr txBox="1"/>
            <p:nvPr/>
          </p:nvSpPr>
          <p:spPr>
            <a:xfrm>
              <a:off x="4638328" y="2722033"/>
              <a:ext cx="1312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         Attn</a:t>
              </a:r>
              <a:r>
                <a:rPr lang="en" sz="1100" baseline="-250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1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sz="1100" baseline="-250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 sz="110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</a:t>
              </a:r>
              <a:endParaRPr sz="11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B539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lang="en" sz="1100" baseline="-25000">
                  <a:solidFill>
                    <a:srgbClr val="0B539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⎛Attn</a:t>
              </a:r>
              <a:r>
                <a:rPr lang="en" sz="1100" baseline="-250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1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sz="1100" baseline="-250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 sz="110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 </a:t>
              </a:r>
              <a:r>
                <a:rPr lang="en" sz="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⎞</a:t>
              </a:r>
              <a:endParaRPr sz="11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               ....         </a:t>
              </a:r>
              <a:endParaRPr sz="11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       </a:t>
              </a:r>
              <a:r>
                <a:rPr lang="en" sz="2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⎝ Attn</a:t>
              </a:r>
              <a:r>
                <a:rPr lang="en" sz="1100" baseline="-250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(</a:t>
              </a:r>
              <a:r>
                <a:rPr lang="en" sz="11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sz="1100" baseline="-2500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,</a:t>
              </a:r>
              <a:r>
                <a:rPr lang="en" sz="110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sz="1100">
                  <a:solidFill>
                    <a:schemeClr val="dk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)⎠</a:t>
              </a:r>
              <a:endParaRPr sz="11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762" name="Google Shape;762;p22"/>
            <p:cNvSpPr txBox="1"/>
            <p:nvPr/>
          </p:nvSpPr>
          <p:spPr>
            <a:xfrm>
              <a:off x="0" y="2657125"/>
              <a:ext cx="5058900" cy="90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2. 	We usually use "</a:t>
              </a:r>
              <a:r>
                <a:rPr lang="en" b="1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multi-head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" attention. This means the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4572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operation is repeated K times and the results are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4572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concatenated along the feature dimension. </a:t>
              </a:r>
              <a:r>
                <a:rPr lang="en" b="1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 differ.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763" name="Google Shape;763;p22"/>
            <p:cNvGrpSpPr/>
            <p:nvPr/>
          </p:nvGrpSpPr>
          <p:grpSpPr>
            <a:xfrm>
              <a:off x="6069095" y="2685886"/>
              <a:ext cx="2601657" cy="861849"/>
              <a:chOff x="5452500" y="1389693"/>
              <a:chExt cx="3294071" cy="1091362"/>
            </a:xfrm>
          </p:grpSpPr>
          <p:sp>
            <p:nvSpPr>
              <p:cNvPr id="764" name="Google Shape;764;p22"/>
              <p:cNvSpPr/>
              <p:nvPr/>
            </p:nvSpPr>
            <p:spPr>
              <a:xfrm>
                <a:off x="5797568" y="1648630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2"/>
              <p:cNvSpPr/>
              <p:nvPr/>
            </p:nvSpPr>
            <p:spPr>
              <a:xfrm>
                <a:off x="5797568" y="1769868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2"/>
              <p:cNvSpPr/>
              <p:nvPr/>
            </p:nvSpPr>
            <p:spPr>
              <a:xfrm>
                <a:off x="5797568" y="1891105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2"/>
              <p:cNvSpPr/>
              <p:nvPr/>
            </p:nvSpPr>
            <p:spPr>
              <a:xfrm>
                <a:off x="5797568" y="2012343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2"/>
              <p:cNvSpPr/>
              <p:nvPr/>
            </p:nvSpPr>
            <p:spPr>
              <a:xfrm>
                <a:off x="5797568" y="2133311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2"/>
              <p:cNvSpPr/>
              <p:nvPr/>
            </p:nvSpPr>
            <p:spPr>
              <a:xfrm>
                <a:off x="5797568" y="2254817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2"/>
              <p:cNvSpPr txBox="1"/>
              <p:nvPr/>
            </p:nvSpPr>
            <p:spPr>
              <a:xfrm rot="-5400000">
                <a:off x="5200800" y="1826424"/>
                <a:ext cx="8736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Queries q</a:t>
                </a:r>
                <a:r>
                  <a:rPr lang="en" sz="700" b="1" baseline="-25000">
                    <a:solidFill>
                      <a:srgbClr val="38761D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1:M</a:t>
                </a:r>
                <a:endParaRPr sz="700" b="1" baseline="-250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cxnSp>
            <p:nvCxnSpPr>
              <p:cNvPr id="771" name="Google Shape;771;p22"/>
              <p:cNvCxnSpPr/>
              <p:nvPr/>
            </p:nvCxnSpPr>
            <p:spPr>
              <a:xfrm>
                <a:off x="6417813" y="2102674"/>
                <a:ext cx="23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72" name="Google Shape;772;p22"/>
              <p:cNvSpPr/>
              <p:nvPr/>
            </p:nvSpPr>
            <p:spPr>
              <a:xfrm rot="-5400000">
                <a:off x="6731450" y="18755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2"/>
              <p:cNvSpPr/>
              <p:nvPr/>
            </p:nvSpPr>
            <p:spPr>
              <a:xfrm rot="-5400000">
                <a:off x="6852687" y="1875586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2"/>
              <p:cNvSpPr/>
              <p:nvPr/>
            </p:nvSpPr>
            <p:spPr>
              <a:xfrm rot="-5400000">
                <a:off x="6973925" y="1875586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2"/>
              <p:cNvSpPr/>
              <p:nvPr/>
            </p:nvSpPr>
            <p:spPr>
              <a:xfrm rot="-5400000">
                <a:off x="7095162" y="18755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 rot="-5400000">
                <a:off x="7216131" y="18755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 rot="-5400000">
                <a:off x="7337637" y="18755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2"/>
              <p:cNvSpPr txBox="1"/>
              <p:nvPr/>
            </p:nvSpPr>
            <p:spPr>
              <a:xfrm>
                <a:off x="6467113" y="1675025"/>
                <a:ext cx="1290300" cy="1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Attention matrix A</a:t>
                </a:r>
                <a:endParaRPr sz="700" b="1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grpSp>
            <p:nvGrpSpPr>
              <p:cNvPr id="779" name="Google Shape;779;p22"/>
              <p:cNvGrpSpPr/>
              <p:nvPr/>
            </p:nvGrpSpPr>
            <p:grpSpPr>
              <a:xfrm>
                <a:off x="8272581" y="1389693"/>
                <a:ext cx="121213" cy="1091362"/>
                <a:chOff x="5345718" y="2850955"/>
                <a:chExt cx="121213" cy="1091362"/>
              </a:xfrm>
            </p:grpSpPr>
            <p:sp>
              <p:nvSpPr>
                <p:cNvPr id="780" name="Google Shape;780;p22"/>
                <p:cNvSpPr/>
                <p:nvPr/>
              </p:nvSpPr>
              <p:spPr>
                <a:xfrm>
                  <a:off x="5345718" y="2850955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22"/>
                <p:cNvSpPr/>
                <p:nvPr/>
              </p:nvSpPr>
              <p:spPr>
                <a:xfrm>
                  <a:off x="5345718" y="297219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22"/>
                <p:cNvSpPr/>
                <p:nvPr/>
              </p:nvSpPr>
              <p:spPr>
                <a:xfrm>
                  <a:off x="5345718" y="3093430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2"/>
                <p:cNvSpPr/>
                <p:nvPr/>
              </p:nvSpPr>
              <p:spPr>
                <a:xfrm>
                  <a:off x="5345718" y="3214668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2"/>
                <p:cNvSpPr/>
                <p:nvPr/>
              </p:nvSpPr>
              <p:spPr>
                <a:xfrm>
                  <a:off x="5345718" y="3335636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2"/>
                <p:cNvSpPr/>
                <p:nvPr/>
              </p:nvSpPr>
              <p:spPr>
                <a:xfrm>
                  <a:off x="5345718" y="3457142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2"/>
                <p:cNvSpPr/>
                <p:nvPr/>
              </p:nvSpPr>
              <p:spPr>
                <a:xfrm>
                  <a:off x="5345731" y="357864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22"/>
                <p:cNvSpPr/>
                <p:nvPr/>
              </p:nvSpPr>
              <p:spPr>
                <a:xfrm>
                  <a:off x="5345731" y="3699611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22"/>
                <p:cNvSpPr/>
                <p:nvPr/>
              </p:nvSpPr>
              <p:spPr>
                <a:xfrm>
                  <a:off x="5345731" y="3821117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89" name="Google Shape;789;p22"/>
              <p:cNvCxnSpPr/>
              <p:nvPr/>
            </p:nvCxnSpPr>
            <p:spPr>
              <a:xfrm>
                <a:off x="7560813" y="2102674"/>
                <a:ext cx="23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90" name="Google Shape;790;p22"/>
              <p:cNvSpPr txBox="1"/>
              <p:nvPr/>
            </p:nvSpPr>
            <p:spPr>
              <a:xfrm rot="-5400000">
                <a:off x="7595550" y="1750324"/>
                <a:ext cx="960900" cy="3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Outputs z</a:t>
                </a:r>
                <a:r>
                  <a:rPr lang="en" sz="700" b="1" baseline="-25000">
                    <a:solidFill>
                      <a:srgbClr val="1155CC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1:M</a:t>
                </a:r>
                <a:endParaRPr sz="700" b="1" baseline="-2500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5914691" y="1648630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5914691" y="1769868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5914691" y="1891105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5914691" y="2012343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5914691" y="2133311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5914691" y="2254817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6033224" y="1648630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6033224" y="1769868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6033224" y="1891105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6033224" y="2012343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6033224" y="2133311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6033224" y="2254817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6150346" y="1648630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6150346" y="1769868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6150346" y="1891105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6150346" y="2012343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6150346" y="2133311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6150346" y="2254817"/>
                <a:ext cx="121200" cy="121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 rot="-5400000">
                <a:off x="6731450" y="1992709"/>
                <a:ext cx="121200" cy="121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 rot="-5400000">
                <a:off x="6852687" y="1992709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 rot="-5400000">
                <a:off x="6973925" y="19927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 rot="-5400000">
                <a:off x="7095162" y="19927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 rot="-5400000">
                <a:off x="7216131" y="1992709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 rot="-5400000">
                <a:off x="7337637" y="1992709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 rot="-5400000">
                <a:off x="6731450" y="2104186"/>
                <a:ext cx="121200" cy="1212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 rot="-5400000">
                <a:off x="6852687" y="21041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 rot="-5400000">
                <a:off x="6973925" y="2104186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 rot="-5400000">
                <a:off x="7095162" y="21041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 rot="-5400000">
                <a:off x="7216131" y="2104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 rot="-5400000">
                <a:off x="7337637" y="21041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 rot="-5400000">
                <a:off x="6731450" y="2221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 rot="-5400000">
                <a:off x="6852687" y="22213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 rot="-5400000">
                <a:off x="6973925" y="2221309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 rot="-5400000">
                <a:off x="7095162" y="2221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 rot="-5400000">
                <a:off x="7216131" y="2221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 rot="-5400000">
                <a:off x="7337637" y="22213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7" name="Google Shape;827;p22"/>
              <p:cNvGrpSpPr/>
              <p:nvPr/>
            </p:nvGrpSpPr>
            <p:grpSpPr>
              <a:xfrm>
                <a:off x="8389703" y="1389693"/>
                <a:ext cx="121213" cy="1091362"/>
                <a:chOff x="5345718" y="2850955"/>
                <a:chExt cx="121213" cy="1091362"/>
              </a:xfrm>
            </p:grpSpPr>
            <p:sp>
              <p:nvSpPr>
                <p:cNvPr id="828" name="Google Shape;828;p22"/>
                <p:cNvSpPr/>
                <p:nvPr/>
              </p:nvSpPr>
              <p:spPr>
                <a:xfrm>
                  <a:off x="5345718" y="2850955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22"/>
                <p:cNvSpPr/>
                <p:nvPr/>
              </p:nvSpPr>
              <p:spPr>
                <a:xfrm>
                  <a:off x="5345718" y="297219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22"/>
                <p:cNvSpPr/>
                <p:nvPr/>
              </p:nvSpPr>
              <p:spPr>
                <a:xfrm>
                  <a:off x="5345718" y="3093430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22"/>
                <p:cNvSpPr/>
                <p:nvPr/>
              </p:nvSpPr>
              <p:spPr>
                <a:xfrm>
                  <a:off x="5345718" y="3214668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2"/>
                <p:cNvSpPr/>
                <p:nvPr/>
              </p:nvSpPr>
              <p:spPr>
                <a:xfrm>
                  <a:off x="5345718" y="3335636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22"/>
                <p:cNvSpPr/>
                <p:nvPr/>
              </p:nvSpPr>
              <p:spPr>
                <a:xfrm>
                  <a:off x="5345718" y="3457142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22"/>
                <p:cNvSpPr/>
                <p:nvPr/>
              </p:nvSpPr>
              <p:spPr>
                <a:xfrm>
                  <a:off x="5345731" y="357864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22"/>
                <p:cNvSpPr/>
                <p:nvPr/>
              </p:nvSpPr>
              <p:spPr>
                <a:xfrm>
                  <a:off x="5345731" y="3699611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22"/>
                <p:cNvSpPr/>
                <p:nvPr/>
              </p:nvSpPr>
              <p:spPr>
                <a:xfrm>
                  <a:off x="5345731" y="3821117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7" name="Google Shape;837;p22"/>
              <p:cNvGrpSpPr/>
              <p:nvPr/>
            </p:nvGrpSpPr>
            <p:grpSpPr>
              <a:xfrm>
                <a:off x="8508236" y="1389693"/>
                <a:ext cx="121213" cy="1091362"/>
                <a:chOff x="5345718" y="2850955"/>
                <a:chExt cx="121213" cy="1091362"/>
              </a:xfrm>
            </p:grpSpPr>
            <p:sp>
              <p:nvSpPr>
                <p:cNvPr id="838" name="Google Shape;838;p22"/>
                <p:cNvSpPr/>
                <p:nvPr/>
              </p:nvSpPr>
              <p:spPr>
                <a:xfrm>
                  <a:off x="5345718" y="2850955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22"/>
                <p:cNvSpPr/>
                <p:nvPr/>
              </p:nvSpPr>
              <p:spPr>
                <a:xfrm>
                  <a:off x="5345718" y="297219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22"/>
                <p:cNvSpPr/>
                <p:nvPr/>
              </p:nvSpPr>
              <p:spPr>
                <a:xfrm>
                  <a:off x="5345718" y="3093430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22"/>
                <p:cNvSpPr/>
                <p:nvPr/>
              </p:nvSpPr>
              <p:spPr>
                <a:xfrm>
                  <a:off x="5345718" y="3214668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22"/>
                <p:cNvSpPr/>
                <p:nvPr/>
              </p:nvSpPr>
              <p:spPr>
                <a:xfrm>
                  <a:off x="5345718" y="3335636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22"/>
                <p:cNvSpPr/>
                <p:nvPr/>
              </p:nvSpPr>
              <p:spPr>
                <a:xfrm>
                  <a:off x="5345718" y="3457142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22"/>
                <p:cNvSpPr/>
                <p:nvPr/>
              </p:nvSpPr>
              <p:spPr>
                <a:xfrm>
                  <a:off x="5345731" y="357864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22"/>
                <p:cNvSpPr/>
                <p:nvPr/>
              </p:nvSpPr>
              <p:spPr>
                <a:xfrm>
                  <a:off x="5345731" y="3699611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22"/>
                <p:cNvSpPr/>
                <p:nvPr/>
              </p:nvSpPr>
              <p:spPr>
                <a:xfrm>
                  <a:off x="5345731" y="3821117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7" name="Google Shape;847;p22"/>
              <p:cNvGrpSpPr/>
              <p:nvPr/>
            </p:nvGrpSpPr>
            <p:grpSpPr>
              <a:xfrm>
                <a:off x="8625359" y="1389693"/>
                <a:ext cx="121213" cy="1091362"/>
                <a:chOff x="5345718" y="2850955"/>
                <a:chExt cx="121213" cy="1091362"/>
              </a:xfrm>
            </p:grpSpPr>
            <p:sp>
              <p:nvSpPr>
                <p:cNvPr id="848" name="Google Shape;848;p22"/>
                <p:cNvSpPr/>
                <p:nvPr/>
              </p:nvSpPr>
              <p:spPr>
                <a:xfrm>
                  <a:off x="5345718" y="2850955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22"/>
                <p:cNvSpPr/>
                <p:nvPr/>
              </p:nvSpPr>
              <p:spPr>
                <a:xfrm>
                  <a:off x="5345718" y="297219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22"/>
                <p:cNvSpPr/>
                <p:nvPr/>
              </p:nvSpPr>
              <p:spPr>
                <a:xfrm>
                  <a:off x="5345718" y="3093430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22"/>
                <p:cNvSpPr/>
                <p:nvPr/>
              </p:nvSpPr>
              <p:spPr>
                <a:xfrm>
                  <a:off x="5345718" y="3214668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22"/>
                <p:cNvSpPr/>
                <p:nvPr/>
              </p:nvSpPr>
              <p:spPr>
                <a:xfrm>
                  <a:off x="5345718" y="3335636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22"/>
                <p:cNvSpPr/>
                <p:nvPr/>
              </p:nvSpPr>
              <p:spPr>
                <a:xfrm>
                  <a:off x="5345718" y="3457142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22"/>
                <p:cNvSpPr/>
                <p:nvPr/>
              </p:nvSpPr>
              <p:spPr>
                <a:xfrm>
                  <a:off x="5345731" y="3578643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22"/>
                <p:cNvSpPr/>
                <p:nvPr/>
              </p:nvSpPr>
              <p:spPr>
                <a:xfrm>
                  <a:off x="5345731" y="3699611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22"/>
                <p:cNvSpPr/>
                <p:nvPr/>
              </p:nvSpPr>
              <p:spPr>
                <a:xfrm>
                  <a:off x="5345731" y="3821117"/>
                  <a:ext cx="121200" cy="1212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B539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57" name="Google Shape;857;p22"/>
          <p:cNvGrpSpPr/>
          <p:nvPr/>
        </p:nvGrpSpPr>
        <p:grpSpPr>
          <a:xfrm>
            <a:off x="5528700" y="3828093"/>
            <a:ext cx="3294071" cy="1243762"/>
            <a:chOff x="5528700" y="3828093"/>
            <a:chExt cx="3294071" cy="1243762"/>
          </a:xfrm>
        </p:grpSpPr>
        <p:grpSp>
          <p:nvGrpSpPr>
            <p:cNvPr id="858" name="Google Shape;858;p22"/>
            <p:cNvGrpSpPr/>
            <p:nvPr/>
          </p:nvGrpSpPr>
          <p:grpSpPr>
            <a:xfrm>
              <a:off x="6601181" y="4223456"/>
              <a:ext cx="1356600" cy="811500"/>
              <a:chOff x="3838225" y="4127500"/>
              <a:chExt cx="1356600" cy="811500"/>
            </a:xfrm>
          </p:grpSpPr>
          <p:sp>
            <p:nvSpPr>
              <p:cNvPr id="859" name="Google Shape;859;p22"/>
              <p:cNvSpPr/>
              <p:nvPr/>
            </p:nvSpPr>
            <p:spPr>
              <a:xfrm rot="-5400000">
                <a:off x="4140650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 rot="-5400000">
                <a:off x="4261887" y="4390186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 rot="-5400000">
                <a:off x="4383125" y="4390186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 rot="-5400000">
                <a:off x="4504362" y="43901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 rot="-5400000">
                <a:off x="4625331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 rot="-5400000">
                <a:off x="4746837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 txBox="1"/>
              <p:nvPr/>
            </p:nvSpPr>
            <p:spPr>
              <a:xfrm>
                <a:off x="3876313" y="4189625"/>
                <a:ext cx="1290300" cy="1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Attention matrix A</a:t>
                </a:r>
                <a:endParaRPr sz="900" b="1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 rot="-5400000">
                <a:off x="4140650" y="4507309"/>
                <a:ext cx="121200" cy="121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 rot="-5400000">
                <a:off x="4261887" y="4507309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 rot="-5400000">
                <a:off x="4383125" y="4507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 rot="-5400000">
                <a:off x="4504362" y="4507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 rot="-5400000">
                <a:off x="4625331" y="4507309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 rot="-5400000">
                <a:off x="4746837" y="4507309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2"/>
              <p:cNvSpPr/>
              <p:nvPr/>
            </p:nvSpPr>
            <p:spPr>
              <a:xfrm rot="-5400000">
                <a:off x="4140650" y="4618786"/>
                <a:ext cx="121200" cy="1212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 rot="-5400000">
                <a:off x="4261887" y="46187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 rot="-5400000">
                <a:off x="4383125" y="4618786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 rot="-5400000">
                <a:off x="4504362" y="46187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 rot="-5400000">
                <a:off x="4625331" y="46187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 rot="-5400000">
                <a:off x="4746837" y="46187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 rot="-5400000">
                <a:off x="4140650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 rot="-5400000">
                <a:off x="4261887" y="47359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 rot="-5400000">
                <a:off x="4383125" y="4735909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 rot="-5400000">
                <a:off x="4504362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 rot="-5400000">
                <a:off x="4625331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 rot="-5400000">
                <a:off x="4746837" y="47359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2"/>
              <p:cNvSpPr/>
              <p:nvPr/>
            </p:nvSpPr>
            <p:spPr>
              <a:xfrm>
                <a:off x="3838225" y="4127500"/>
                <a:ext cx="1356600" cy="8115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" name="Google Shape;885;p22"/>
            <p:cNvGrpSpPr/>
            <p:nvPr/>
          </p:nvGrpSpPr>
          <p:grpSpPr>
            <a:xfrm>
              <a:off x="6553203" y="4175478"/>
              <a:ext cx="1356600" cy="811500"/>
              <a:chOff x="3838225" y="4127500"/>
              <a:chExt cx="1356600" cy="811500"/>
            </a:xfrm>
          </p:grpSpPr>
          <p:sp>
            <p:nvSpPr>
              <p:cNvPr id="886" name="Google Shape;886;p22"/>
              <p:cNvSpPr/>
              <p:nvPr/>
            </p:nvSpPr>
            <p:spPr>
              <a:xfrm rot="-5400000">
                <a:off x="4140650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 rot="-5400000">
                <a:off x="4261887" y="4390186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 rot="-5400000">
                <a:off x="4383125" y="4390186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2"/>
              <p:cNvSpPr/>
              <p:nvPr/>
            </p:nvSpPr>
            <p:spPr>
              <a:xfrm rot="-5400000">
                <a:off x="4504362" y="43901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2"/>
              <p:cNvSpPr/>
              <p:nvPr/>
            </p:nvSpPr>
            <p:spPr>
              <a:xfrm rot="-5400000">
                <a:off x="4625331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 rot="-5400000">
                <a:off x="4746837" y="43901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 txBox="1"/>
              <p:nvPr/>
            </p:nvSpPr>
            <p:spPr>
              <a:xfrm>
                <a:off x="3876313" y="4189625"/>
                <a:ext cx="1290300" cy="1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solidFill>
                      <a:srgbClr val="666666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Attention matrix A</a:t>
                </a:r>
                <a:endParaRPr sz="900" b="1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</p:txBody>
          </p:sp>
          <p:sp>
            <p:nvSpPr>
              <p:cNvPr id="893" name="Google Shape;893;p22"/>
              <p:cNvSpPr/>
              <p:nvPr/>
            </p:nvSpPr>
            <p:spPr>
              <a:xfrm rot="-5400000">
                <a:off x="4140650" y="4507309"/>
                <a:ext cx="121200" cy="121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2"/>
              <p:cNvSpPr/>
              <p:nvPr/>
            </p:nvSpPr>
            <p:spPr>
              <a:xfrm rot="-5400000">
                <a:off x="4261887" y="4507309"/>
                <a:ext cx="121200" cy="121200"/>
              </a:xfrm>
              <a:prstGeom prst="rect">
                <a:avLst/>
              </a:prstGeom>
              <a:solidFill>
                <a:srgbClr val="B7B7B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2"/>
              <p:cNvSpPr/>
              <p:nvPr/>
            </p:nvSpPr>
            <p:spPr>
              <a:xfrm rot="-5400000">
                <a:off x="4383125" y="4507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2"/>
              <p:cNvSpPr/>
              <p:nvPr/>
            </p:nvSpPr>
            <p:spPr>
              <a:xfrm rot="-5400000">
                <a:off x="4504362" y="45073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2"/>
              <p:cNvSpPr/>
              <p:nvPr/>
            </p:nvSpPr>
            <p:spPr>
              <a:xfrm rot="-5400000">
                <a:off x="4625331" y="4507309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2"/>
              <p:cNvSpPr/>
              <p:nvPr/>
            </p:nvSpPr>
            <p:spPr>
              <a:xfrm rot="-5400000">
                <a:off x="4746837" y="4507309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2"/>
              <p:cNvSpPr/>
              <p:nvPr/>
            </p:nvSpPr>
            <p:spPr>
              <a:xfrm rot="-5400000">
                <a:off x="4140650" y="4618786"/>
                <a:ext cx="121200" cy="1212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2"/>
              <p:cNvSpPr/>
              <p:nvPr/>
            </p:nvSpPr>
            <p:spPr>
              <a:xfrm rot="-5400000">
                <a:off x="4261887" y="46187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2"/>
              <p:cNvSpPr/>
              <p:nvPr/>
            </p:nvSpPr>
            <p:spPr>
              <a:xfrm rot="-5400000">
                <a:off x="4383125" y="4618786"/>
                <a:ext cx="121200" cy="1212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 rot="-5400000">
                <a:off x="4504362" y="4618786"/>
                <a:ext cx="121200" cy="121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 rot="-5400000">
                <a:off x="4625331" y="4618786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2"/>
              <p:cNvSpPr/>
              <p:nvPr/>
            </p:nvSpPr>
            <p:spPr>
              <a:xfrm rot="-5400000">
                <a:off x="4746837" y="4618786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 rot="-5400000">
                <a:off x="4140650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 rot="-5400000">
                <a:off x="4261887" y="47359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 rot="-5400000">
                <a:off x="4383125" y="4735909"/>
                <a:ext cx="121200" cy="121200"/>
              </a:xfrm>
              <a:prstGeom prst="rect">
                <a:avLst/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 rot="-5400000">
                <a:off x="4504362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 rot="-5400000">
                <a:off x="4625331" y="4735909"/>
                <a:ext cx="121200" cy="12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 rot="-5400000">
                <a:off x="4746837" y="4735909"/>
                <a:ext cx="121200" cy="1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3838225" y="4127500"/>
                <a:ext cx="1356600" cy="8115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2" name="Google Shape;912;p22"/>
            <p:cNvSpPr/>
            <p:nvPr/>
          </p:nvSpPr>
          <p:spPr>
            <a:xfrm>
              <a:off x="5873768" y="4087030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5873768" y="4208268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5873768" y="4405705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5873768" y="4526943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5873768" y="4724111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5873768" y="4845617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2"/>
            <p:cNvSpPr txBox="1"/>
            <p:nvPr/>
          </p:nvSpPr>
          <p:spPr>
            <a:xfrm rot="-5400000">
              <a:off x="5253450" y="4364574"/>
              <a:ext cx="873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Queries q</a:t>
              </a:r>
              <a:r>
                <a:rPr lang="en" sz="900" b="1" baseline="-25000">
                  <a:solidFill>
                    <a:srgbClr val="38761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1:M</a:t>
              </a:r>
              <a:endParaRPr sz="900" b="1" baseline="-250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919" name="Google Shape;919;p22"/>
            <p:cNvCxnSpPr/>
            <p:nvPr/>
          </p:nvCxnSpPr>
          <p:spPr>
            <a:xfrm>
              <a:off x="6494013" y="4617274"/>
              <a:ext cx="2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20" name="Google Shape;920;p22"/>
            <p:cNvSpPr/>
            <p:nvPr/>
          </p:nvSpPr>
          <p:spPr>
            <a:xfrm rot="-5400000">
              <a:off x="6807650" y="4390186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2"/>
            <p:cNvSpPr/>
            <p:nvPr/>
          </p:nvSpPr>
          <p:spPr>
            <a:xfrm rot="-5400000">
              <a:off x="6928887" y="4390186"/>
              <a:ext cx="121200" cy="121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2"/>
            <p:cNvSpPr/>
            <p:nvPr/>
          </p:nvSpPr>
          <p:spPr>
            <a:xfrm rot="-5400000">
              <a:off x="7050125" y="4390186"/>
              <a:ext cx="121200" cy="1212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2"/>
            <p:cNvSpPr/>
            <p:nvPr/>
          </p:nvSpPr>
          <p:spPr>
            <a:xfrm rot="-5400000">
              <a:off x="7171362" y="4390186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2"/>
            <p:cNvSpPr/>
            <p:nvPr/>
          </p:nvSpPr>
          <p:spPr>
            <a:xfrm rot="-5400000">
              <a:off x="7292331" y="4390186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2"/>
            <p:cNvSpPr/>
            <p:nvPr/>
          </p:nvSpPr>
          <p:spPr>
            <a:xfrm rot="-5400000">
              <a:off x="7413837" y="4390186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2"/>
            <p:cNvSpPr txBox="1"/>
            <p:nvPr/>
          </p:nvSpPr>
          <p:spPr>
            <a:xfrm>
              <a:off x="6543313" y="4189625"/>
              <a:ext cx="12903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matrix A</a:t>
              </a:r>
              <a:endParaRPr sz="900" b="1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8348781" y="3828093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8348781" y="394933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2"/>
            <p:cNvSpPr/>
            <p:nvPr/>
          </p:nvSpPr>
          <p:spPr>
            <a:xfrm>
              <a:off x="8348781" y="4070568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8348781" y="4268005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8348781" y="4388974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8348781" y="451048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8348793" y="470818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8348793" y="4829149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8348793" y="4950655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36" name="Google Shape;936;p22"/>
            <p:cNvCxnSpPr/>
            <p:nvPr/>
          </p:nvCxnSpPr>
          <p:spPr>
            <a:xfrm>
              <a:off x="7637013" y="4617274"/>
              <a:ext cx="2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7" name="Google Shape;937;p22"/>
            <p:cNvSpPr txBox="1"/>
            <p:nvPr/>
          </p:nvSpPr>
          <p:spPr>
            <a:xfrm rot="-5400000">
              <a:off x="7648200" y="4288474"/>
              <a:ext cx="960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Outputs z</a:t>
              </a:r>
              <a:r>
                <a:rPr lang="en" sz="900" b="1" baseline="-2500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1:M</a:t>
              </a:r>
              <a:endParaRPr sz="900" b="1" baseline="-25000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5990891" y="4087030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5990891" y="4208268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5990891" y="4405705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5990891" y="4526943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5990891" y="4724111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2"/>
            <p:cNvSpPr/>
            <p:nvPr/>
          </p:nvSpPr>
          <p:spPr>
            <a:xfrm>
              <a:off x="5990891" y="4845617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2"/>
            <p:cNvSpPr/>
            <p:nvPr/>
          </p:nvSpPr>
          <p:spPr>
            <a:xfrm>
              <a:off x="6109424" y="4087030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6109424" y="4208268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2"/>
            <p:cNvSpPr/>
            <p:nvPr/>
          </p:nvSpPr>
          <p:spPr>
            <a:xfrm>
              <a:off x="6109424" y="4405705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2"/>
            <p:cNvSpPr/>
            <p:nvPr/>
          </p:nvSpPr>
          <p:spPr>
            <a:xfrm>
              <a:off x="6109424" y="4526943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6109424" y="4724111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6109424" y="4845617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6226546" y="4087030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6226546" y="4208268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6226546" y="4405705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6226546" y="4526943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6226546" y="4724111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6226546" y="4845617"/>
              <a:ext cx="121200" cy="1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2"/>
            <p:cNvSpPr/>
            <p:nvPr/>
          </p:nvSpPr>
          <p:spPr>
            <a:xfrm rot="-5400000">
              <a:off x="6807650" y="4507309"/>
              <a:ext cx="121200" cy="1212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 rot="-5400000">
              <a:off x="6928887" y="4507309"/>
              <a:ext cx="121200" cy="121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 rot="-5400000">
              <a:off x="7050125" y="45073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2"/>
            <p:cNvSpPr/>
            <p:nvPr/>
          </p:nvSpPr>
          <p:spPr>
            <a:xfrm rot="-5400000">
              <a:off x="7171362" y="45073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2"/>
            <p:cNvSpPr/>
            <p:nvPr/>
          </p:nvSpPr>
          <p:spPr>
            <a:xfrm rot="-5400000">
              <a:off x="7292331" y="4507309"/>
              <a:ext cx="121200" cy="121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2"/>
            <p:cNvSpPr/>
            <p:nvPr/>
          </p:nvSpPr>
          <p:spPr>
            <a:xfrm rot="-5400000">
              <a:off x="7413837" y="4507309"/>
              <a:ext cx="121200" cy="1212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2"/>
            <p:cNvSpPr/>
            <p:nvPr/>
          </p:nvSpPr>
          <p:spPr>
            <a:xfrm rot="-5400000">
              <a:off x="6807650" y="4618786"/>
              <a:ext cx="121200" cy="1212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 rot="-5400000">
              <a:off x="6928887" y="4618786"/>
              <a:ext cx="121200" cy="1212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 rot="-5400000">
              <a:off x="7050125" y="4618786"/>
              <a:ext cx="121200" cy="121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-5400000">
              <a:off x="7171362" y="4618786"/>
              <a:ext cx="121200" cy="1212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-5400000">
              <a:off x="7292331" y="4618786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-5400000">
              <a:off x="7413837" y="4618786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 rot="-5400000">
              <a:off x="6807650" y="47359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 rot="-5400000">
              <a:off x="6928887" y="4735909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 rot="-5400000">
              <a:off x="7050125" y="4735909"/>
              <a:ext cx="121200" cy="121200"/>
            </a:xfrm>
            <a:prstGeom prst="rect">
              <a:avLst/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 rot="-5400000">
              <a:off x="7171362" y="47359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 rot="-5400000">
              <a:off x="7292331" y="4735909"/>
              <a:ext cx="121200" cy="121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 rot="-5400000">
              <a:off x="7413837" y="4735909"/>
              <a:ext cx="121200" cy="121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8465903" y="3828093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8465903" y="394933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8465903" y="4070568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8465903" y="4268005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8465903" y="4388974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8465903" y="451048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8465916" y="470818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8465916" y="4829149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8465916" y="4950655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8584436" y="3828093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8584436" y="394933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8584436" y="4070568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8584436" y="4268005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8584436" y="4388974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8584436" y="451048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8584449" y="470818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8584449" y="4829149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8584449" y="4950655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8701559" y="3828093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8701559" y="394933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8701559" y="4070568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8701559" y="4268005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8701559" y="4388974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8701559" y="451048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8701571" y="4708180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8701571" y="4829149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8701571" y="4950655"/>
              <a:ext cx="121200" cy="121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22"/>
          <p:cNvSpPr txBox="1"/>
          <p:nvPr/>
        </p:nvSpPr>
        <p:spPr>
          <a:xfrm>
            <a:off x="0" y="3723925"/>
            <a:ext cx="50589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3. 	The most commonly seen formulation: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>
                <a:solidFill>
                  <a:srgbClr val="0B539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softmax(</a:t>
            </a:r>
            <a:r>
              <a:rPr lang="en">
                <a:solidFill>
                  <a:srgbClr val="38761D"/>
                </a:solidFill>
                <a:latin typeface="Cambria Math"/>
                <a:ea typeface="Cambria Math"/>
                <a:cs typeface="Cambria Math"/>
                <a:sym typeface="Cambria Math"/>
              </a:rPr>
              <a:t>Q</a:t>
            </a:r>
            <a:r>
              <a:rPr lang="en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K'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/√d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key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>
                <a:solidFill>
                  <a:srgbClr val="990000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>
              <a:solidFill>
                <a:srgbClr val="99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	Note that the complexity is O(N²)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3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23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08" name="Google Shape;10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23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0" name="Google Shape;1010;p23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4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4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17" name="Google Shape;10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4"/>
          <p:cNvSpPr/>
          <p:nvPr/>
        </p:nvSpPr>
        <p:spPr>
          <a:xfrm>
            <a:off x="425600" y="1368800"/>
            <a:ext cx="2295600" cy="23667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4"/>
          <p:cNvSpPr/>
          <p:nvPr/>
        </p:nvSpPr>
        <p:spPr>
          <a:xfrm>
            <a:off x="1528300" y="3735500"/>
            <a:ext cx="1192800" cy="9681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4"/>
          <p:cNvSpPr txBox="1"/>
          <p:nvPr/>
        </p:nvSpPr>
        <p:spPr>
          <a:xfrm>
            <a:off x="3124200" y="1514125"/>
            <a:ext cx="59844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Input text is first split into pieces. Can be characters, word, "tokens":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"The detective investigated" -&gt; [The_] [detective_] [invest] [igat] [ed_]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1" name="Google Shape;1021;p24"/>
          <p:cNvSpPr txBox="1"/>
          <p:nvPr/>
        </p:nvSpPr>
        <p:spPr>
          <a:xfrm>
            <a:off x="3124200" y="2123725"/>
            <a:ext cx="59844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Tokens are indices into the "vocabulary":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[The_] [detective_] [invest] [igat] [ed_] -&gt; [3 721 68 1337 42]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2" name="Google Shape;1022;p24"/>
          <p:cNvSpPr txBox="1"/>
          <p:nvPr/>
        </p:nvSpPr>
        <p:spPr>
          <a:xfrm>
            <a:off x="3124200" y="2733325"/>
            <a:ext cx="59844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vocab entry corresponds to a learned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model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-dimensional vector.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[3 721 68 1337 42] -&gt; [ [0.123, -5.234, ...], [...], [...], [...], [...] ]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3" name="Google Shape;1023;p24"/>
          <p:cNvSpPr txBox="1"/>
          <p:nvPr/>
        </p:nvSpPr>
        <p:spPr>
          <a:xfrm>
            <a:off x="2971800" y="1133125"/>
            <a:ext cx="5984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Input (Tokenization and) Embedding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4" name="Google Shape;1024;p24"/>
          <p:cNvSpPr txBox="1"/>
          <p:nvPr/>
        </p:nvSpPr>
        <p:spPr>
          <a:xfrm>
            <a:off x="2971800" y="3495325"/>
            <a:ext cx="5984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Positional Encoding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5" name="Google Shape;1025;p24"/>
          <p:cNvSpPr txBox="1"/>
          <p:nvPr/>
        </p:nvSpPr>
        <p:spPr>
          <a:xfrm>
            <a:off x="3124200" y="3800125"/>
            <a:ext cx="5984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Remember attention is permutation invariant, but language is not!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6" name="Google Shape;1026;p24"/>
          <p:cNvSpPr txBox="1"/>
          <p:nvPr/>
        </p:nvSpPr>
        <p:spPr>
          <a:xfrm>
            <a:off x="3124200" y="4104925"/>
            <a:ext cx="59844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Need to encode position of each word; just add something.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Think  </a:t>
            </a: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[The_] + 10   [detective_] + 20  [invest] + 30   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... but smarter.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7" name="Google Shape;1027;p24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8" name="Google Shape;1028;p24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5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25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35" name="Google Shape;10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25"/>
          <p:cNvSpPr/>
          <p:nvPr/>
        </p:nvSpPr>
        <p:spPr>
          <a:xfrm>
            <a:off x="425600" y="1368800"/>
            <a:ext cx="1102800" cy="19119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25"/>
          <p:cNvSpPr/>
          <p:nvPr/>
        </p:nvSpPr>
        <p:spPr>
          <a:xfrm>
            <a:off x="1528300" y="1368800"/>
            <a:ext cx="1192800" cy="33348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25"/>
          <p:cNvSpPr/>
          <p:nvPr/>
        </p:nvSpPr>
        <p:spPr>
          <a:xfrm>
            <a:off x="425600" y="3633600"/>
            <a:ext cx="1102800" cy="9207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25"/>
          <p:cNvSpPr/>
          <p:nvPr/>
        </p:nvSpPr>
        <p:spPr>
          <a:xfrm>
            <a:off x="425600" y="3280700"/>
            <a:ext cx="399900" cy="3528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25"/>
          <p:cNvSpPr txBox="1"/>
          <p:nvPr/>
        </p:nvSpPr>
        <p:spPr>
          <a:xfrm>
            <a:off x="2971800" y="1133125"/>
            <a:ext cx="5984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Multi-headed Self-Attention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1" name="Google Shape;1041;p25"/>
          <p:cNvSpPr txBox="1"/>
          <p:nvPr/>
        </p:nvSpPr>
        <p:spPr>
          <a:xfrm>
            <a:off x="3124200" y="1514125"/>
            <a:ext cx="40104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Meaning the </a:t>
            </a:r>
            <a:r>
              <a:rPr lang="en">
                <a:solidFill>
                  <a:srgbClr val="674EA7"/>
                </a:solidFill>
                <a:latin typeface="Google Sans"/>
                <a:ea typeface="Google Sans"/>
                <a:cs typeface="Google Sans"/>
                <a:sym typeface="Google Sans"/>
              </a:rPr>
              <a:t>input sequence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is used to create queries, keys, and values!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token can "look around" the whole input, and decide how to </a:t>
            </a:r>
            <a:r>
              <a:rPr lang="en">
                <a:solidFill>
                  <a:srgbClr val="0B5394"/>
                </a:solidFill>
                <a:latin typeface="Google Sans"/>
                <a:ea typeface="Google Sans"/>
                <a:cs typeface="Google Sans"/>
                <a:sym typeface="Google Sans"/>
              </a:rPr>
              <a:t>update its representation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based on what it sees.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042" name="Google Shape;1042;p25"/>
          <p:cNvGrpSpPr/>
          <p:nvPr/>
        </p:nvGrpSpPr>
        <p:grpSpPr>
          <a:xfrm>
            <a:off x="7134700" y="1267630"/>
            <a:ext cx="2160300" cy="1957070"/>
            <a:chOff x="7134700" y="1267630"/>
            <a:chExt cx="2160300" cy="1957070"/>
          </a:xfrm>
        </p:grpSpPr>
        <p:grpSp>
          <p:nvGrpSpPr>
            <p:cNvPr id="1043" name="Google Shape;1043;p25"/>
            <p:cNvGrpSpPr/>
            <p:nvPr/>
          </p:nvGrpSpPr>
          <p:grpSpPr>
            <a:xfrm>
              <a:off x="7321568" y="2486830"/>
              <a:ext cx="121237" cy="484950"/>
              <a:chOff x="238075" y="2054900"/>
              <a:chExt cx="451200" cy="1804800"/>
            </a:xfrm>
          </p:grpSpPr>
          <p:sp>
            <p:nvSpPr>
              <p:cNvPr id="1044" name="Google Shape;1044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8" name="Google Shape;1048;p25"/>
            <p:cNvGrpSpPr/>
            <p:nvPr/>
          </p:nvGrpSpPr>
          <p:grpSpPr>
            <a:xfrm>
              <a:off x="7733893" y="2486843"/>
              <a:ext cx="121237" cy="484950"/>
              <a:chOff x="238075" y="2054900"/>
              <a:chExt cx="451200" cy="1804800"/>
            </a:xfrm>
          </p:grpSpPr>
          <p:sp>
            <p:nvSpPr>
              <p:cNvPr id="1049" name="Google Shape;1049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3" name="Google Shape;1053;p25"/>
            <p:cNvGrpSpPr/>
            <p:nvPr/>
          </p:nvGrpSpPr>
          <p:grpSpPr>
            <a:xfrm>
              <a:off x="8270396" y="2486855"/>
              <a:ext cx="121237" cy="484950"/>
              <a:chOff x="238075" y="2054900"/>
              <a:chExt cx="451200" cy="1804800"/>
            </a:xfrm>
          </p:grpSpPr>
          <p:sp>
            <p:nvSpPr>
              <p:cNvPr id="1054" name="Google Shape;1054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25"/>
            <p:cNvGrpSpPr/>
            <p:nvPr/>
          </p:nvGrpSpPr>
          <p:grpSpPr>
            <a:xfrm>
              <a:off x="8634743" y="2486855"/>
              <a:ext cx="121237" cy="484950"/>
              <a:chOff x="238075" y="2054900"/>
              <a:chExt cx="451200" cy="1804800"/>
            </a:xfrm>
          </p:grpSpPr>
          <p:sp>
            <p:nvSpPr>
              <p:cNvPr id="1059" name="Google Shape;1059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" name="Google Shape;1063;p25"/>
            <p:cNvGrpSpPr/>
            <p:nvPr/>
          </p:nvGrpSpPr>
          <p:grpSpPr>
            <a:xfrm>
              <a:off x="8913802" y="2486830"/>
              <a:ext cx="121237" cy="484950"/>
              <a:chOff x="238075" y="2054900"/>
              <a:chExt cx="451200" cy="1804800"/>
            </a:xfrm>
          </p:grpSpPr>
          <p:sp>
            <p:nvSpPr>
              <p:cNvPr id="1064" name="Google Shape;1064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8" name="Google Shape;1068;p25"/>
            <p:cNvSpPr txBox="1"/>
            <p:nvPr/>
          </p:nvSpPr>
          <p:spPr>
            <a:xfrm>
              <a:off x="7134700" y="2947800"/>
              <a:ext cx="216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 [detective_] [invest] [igat] [ed_]</a:t>
              </a:r>
              <a:endParaRPr sz="6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69" name="Google Shape;1069;p25"/>
            <p:cNvGrpSpPr/>
            <p:nvPr/>
          </p:nvGrpSpPr>
          <p:grpSpPr>
            <a:xfrm>
              <a:off x="7321568" y="1267630"/>
              <a:ext cx="121237" cy="484950"/>
              <a:chOff x="238075" y="2054900"/>
              <a:chExt cx="451200" cy="1804800"/>
            </a:xfrm>
          </p:grpSpPr>
          <p:sp>
            <p:nvSpPr>
              <p:cNvPr id="1070" name="Google Shape;1070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" name="Google Shape;1074;p25"/>
            <p:cNvGrpSpPr/>
            <p:nvPr/>
          </p:nvGrpSpPr>
          <p:grpSpPr>
            <a:xfrm>
              <a:off x="7733893" y="1267643"/>
              <a:ext cx="121237" cy="484950"/>
              <a:chOff x="238075" y="2054900"/>
              <a:chExt cx="451200" cy="1804800"/>
            </a:xfrm>
          </p:grpSpPr>
          <p:sp>
            <p:nvSpPr>
              <p:cNvPr id="1075" name="Google Shape;1075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25"/>
            <p:cNvGrpSpPr/>
            <p:nvPr/>
          </p:nvGrpSpPr>
          <p:grpSpPr>
            <a:xfrm>
              <a:off x="8270396" y="1267655"/>
              <a:ext cx="121237" cy="484950"/>
              <a:chOff x="238075" y="2054900"/>
              <a:chExt cx="451200" cy="1804800"/>
            </a:xfrm>
          </p:grpSpPr>
          <p:sp>
            <p:nvSpPr>
              <p:cNvPr id="1080" name="Google Shape;1080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4" name="Google Shape;1084;p25"/>
            <p:cNvGrpSpPr/>
            <p:nvPr/>
          </p:nvGrpSpPr>
          <p:grpSpPr>
            <a:xfrm>
              <a:off x="8634743" y="1267655"/>
              <a:ext cx="121237" cy="484950"/>
              <a:chOff x="238075" y="2054900"/>
              <a:chExt cx="451200" cy="1804800"/>
            </a:xfrm>
          </p:grpSpPr>
          <p:sp>
            <p:nvSpPr>
              <p:cNvPr id="1085" name="Google Shape;1085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8913802" y="1267630"/>
              <a:ext cx="121237" cy="484950"/>
              <a:chOff x="238075" y="2054900"/>
              <a:chExt cx="451200" cy="1804800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94" name="Google Shape;1094;p25"/>
            <p:cNvCxnSpPr>
              <a:endCxn id="1044" idx="0"/>
            </p:cNvCxnSpPr>
            <p:nvPr/>
          </p:nvCxnSpPr>
          <p:spPr>
            <a:xfrm>
              <a:off x="7382187" y="1752430"/>
              <a:ext cx="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5" name="Google Shape;1095;p25"/>
            <p:cNvCxnSpPr>
              <a:stCxn id="1073" idx="2"/>
              <a:endCxn id="1049" idx="0"/>
            </p:cNvCxnSpPr>
            <p:nvPr/>
          </p:nvCxnSpPr>
          <p:spPr>
            <a:xfrm>
              <a:off x="7382187" y="1752580"/>
              <a:ext cx="4122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6" name="Google Shape;1096;p25"/>
            <p:cNvCxnSpPr>
              <a:stCxn id="1073" idx="2"/>
              <a:endCxn id="1054" idx="0"/>
            </p:cNvCxnSpPr>
            <p:nvPr/>
          </p:nvCxnSpPr>
          <p:spPr>
            <a:xfrm>
              <a:off x="7382187" y="1752580"/>
              <a:ext cx="9489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25"/>
            <p:cNvCxnSpPr>
              <a:stCxn id="1073" idx="2"/>
              <a:endCxn id="1059" idx="0"/>
            </p:cNvCxnSpPr>
            <p:nvPr/>
          </p:nvCxnSpPr>
          <p:spPr>
            <a:xfrm>
              <a:off x="7382187" y="1752580"/>
              <a:ext cx="13131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25"/>
            <p:cNvCxnSpPr>
              <a:stCxn id="1073" idx="2"/>
              <a:endCxn id="1064" idx="0"/>
            </p:cNvCxnSpPr>
            <p:nvPr/>
          </p:nvCxnSpPr>
          <p:spPr>
            <a:xfrm>
              <a:off x="7382187" y="1752580"/>
              <a:ext cx="15921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25"/>
            <p:cNvCxnSpPr>
              <a:stCxn id="1093" idx="2"/>
              <a:endCxn id="1044" idx="0"/>
            </p:cNvCxnSpPr>
            <p:nvPr/>
          </p:nvCxnSpPr>
          <p:spPr>
            <a:xfrm flipH="1">
              <a:off x="7382320" y="1752580"/>
              <a:ext cx="15921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25"/>
            <p:cNvCxnSpPr>
              <a:stCxn id="1093" idx="2"/>
              <a:endCxn id="1049" idx="0"/>
            </p:cNvCxnSpPr>
            <p:nvPr/>
          </p:nvCxnSpPr>
          <p:spPr>
            <a:xfrm flipH="1">
              <a:off x="7794520" y="1752580"/>
              <a:ext cx="11799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25"/>
            <p:cNvCxnSpPr>
              <a:endCxn id="1054" idx="0"/>
            </p:cNvCxnSpPr>
            <p:nvPr/>
          </p:nvCxnSpPr>
          <p:spPr>
            <a:xfrm flipH="1">
              <a:off x="8331015" y="1752455"/>
              <a:ext cx="6435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25"/>
            <p:cNvCxnSpPr>
              <a:stCxn id="1093" idx="2"/>
              <a:endCxn id="1059" idx="0"/>
            </p:cNvCxnSpPr>
            <p:nvPr/>
          </p:nvCxnSpPr>
          <p:spPr>
            <a:xfrm flipH="1">
              <a:off x="8695420" y="1752580"/>
              <a:ext cx="2790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25"/>
            <p:cNvCxnSpPr>
              <a:endCxn id="1064" idx="0"/>
            </p:cNvCxnSpPr>
            <p:nvPr/>
          </p:nvCxnSpPr>
          <p:spPr>
            <a:xfrm>
              <a:off x="8974420" y="1752430"/>
              <a:ext cx="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25"/>
            <p:cNvCxnSpPr>
              <a:stCxn id="1078" idx="2"/>
              <a:endCxn id="1044" idx="0"/>
            </p:cNvCxnSpPr>
            <p:nvPr/>
          </p:nvCxnSpPr>
          <p:spPr>
            <a:xfrm flipH="1">
              <a:off x="7382312" y="1752593"/>
              <a:ext cx="412200" cy="73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25"/>
            <p:cNvCxnSpPr>
              <a:stCxn id="1078" idx="2"/>
              <a:endCxn id="1049" idx="0"/>
            </p:cNvCxnSpPr>
            <p:nvPr/>
          </p:nvCxnSpPr>
          <p:spPr>
            <a:xfrm>
              <a:off x="7794512" y="1752593"/>
              <a:ext cx="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25"/>
            <p:cNvCxnSpPr>
              <a:stCxn id="1078" idx="2"/>
              <a:endCxn id="1054" idx="0"/>
            </p:cNvCxnSpPr>
            <p:nvPr/>
          </p:nvCxnSpPr>
          <p:spPr>
            <a:xfrm>
              <a:off x="7794512" y="1752593"/>
              <a:ext cx="5364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25"/>
            <p:cNvCxnSpPr>
              <a:stCxn id="1078" idx="2"/>
              <a:endCxn id="1059" idx="0"/>
            </p:cNvCxnSpPr>
            <p:nvPr/>
          </p:nvCxnSpPr>
          <p:spPr>
            <a:xfrm>
              <a:off x="7794512" y="1752593"/>
              <a:ext cx="9009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8" name="Google Shape;1108;p25"/>
            <p:cNvCxnSpPr>
              <a:stCxn id="1078" idx="2"/>
              <a:endCxn id="1064" idx="0"/>
            </p:cNvCxnSpPr>
            <p:nvPr/>
          </p:nvCxnSpPr>
          <p:spPr>
            <a:xfrm>
              <a:off x="7794512" y="1752593"/>
              <a:ext cx="1179900" cy="73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25"/>
            <p:cNvCxnSpPr>
              <a:stCxn id="1083" idx="2"/>
              <a:endCxn id="1044" idx="0"/>
            </p:cNvCxnSpPr>
            <p:nvPr/>
          </p:nvCxnSpPr>
          <p:spPr>
            <a:xfrm flipH="1">
              <a:off x="7382115" y="1752605"/>
              <a:ext cx="948900" cy="73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25"/>
            <p:cNvCxnSpPr>
              <a:stCxn id="1083" idx="2"/>
              <a:endCxn id="1049" idx="0"/>
            </p:cNvCxnSpPr>
            <p:nvPr/>
          </p:nvCxnSpPr>
          <p:spPr>
            <a:xfrm flipH="1">
              <a:off x="7794615" y="1752605"/>
              <a:ext cx="536400" cy="73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25"/>
            <p:cNvCxnSpPr>
              <a:stCxn id="1083" idx="2"/>
              <a:endCxn id="1054" idx="0"/>
            </p:cNvCxnSpPr>
            <p:nvPr/>
          </p:nvCxnSpPr>
          <p:spPr>
            <a:xfrm>
              <a:off x="8331015" y="1752605"/>
              <a:ext cx="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25"/>
            <p:cNvCxnSpPr>
              <a:stCxn id="1083" idx="2"/>
              <a:endCxn id="1059" idx="0"/>
            </p:cNvCxnSpPr>
            <p:nvPr/>
          </p:nvCxnSpPr>
          <p:spPr>
            <a:xfrm>
              <a:off x="8331015" y="1752605"/>
              <a:ext cx="3642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25"/>
            <p:cNvCxnSpPr>
              <a:endCxn id="1064" idx="0"/>
            </p:cNvCxnSpPr>
            <p:nvPr/>
          </p:nvCxnSpPr>
          <p:spPr>
            <a:xfrm>
              <a:off x="8330920" y="1752730"/>
              <a:ext cx="643500" cy="73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25"/>
            <p:cNvCxnSpPr>
              <a:stCxn id="1088" idx="2"/>
              <a:endCxn id="1044" idx="0"/>
            </p:cNvCxnSpPr>
            <p:nvPr/>
          </p:nvCxnSpPr>
          <p:spPr>
            <a:xfrm flipH="1">
              <a:off x="7382262" y="1752605"/>
              <a:ext cx="1313100" cy="73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25"/>
            <p:cNvCxnSpPr>
              <a:stCxn id="1088" idx="2"/>
              <a:endCxn id="1049" idx="0"/>
            </p:cNvCxnSpPr>
            <p:nvPr/>
          </p:nvCxnSpPr>
          <p:spPr>
            <a:xfrm flipH="1">
              <a:off x="7794462" y="1752605"/>
              <a:ext cx="900900" cy="73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25"/>
            <p:cNvCxnSpPr>
              <a:stCxn id="1088" idx="2"/>
              <a:endCxn id="1054" idx="0"/>
            </p:cNvCxnSpPr>
            <p:nvPr/>
          </p:nvCxnSpPr>
          <p:spPr>
            <a:xfrm flipH="1">
              <a:off x="8331162" y="1752605"/>
              <a:ext cx="36420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25"/>
            <p:cNvCxnSpPr>
              <a:endCxn id="1059" idx="0"/>
            </p:cNvCxnSpPr>
            <p:nvPr/>
          </p:nvCxnSpPr>
          <p:spPr>
            <a:xfrm>
              <a:off x="8695362" y="1752455"/>
              <a:ext cx="0" cy="7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25"/>
            <p:cNvCxnSpPr>
              <a:stCxn id="1088" idx="2"/>
              <a:endCxn id="1064" idx="0"/>
            </p:cNvCxnSpPr>
            <p:nvPr/>
          </p:nvCxnSpPr>
          <p:spPr>
            <a:xfrm>
              <a:off x="8695362" y="1752605"/>
              <a:ext cx="279000" cy="73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25"/>
            <p:cNvSpPr/>
            <p:nvPr/>
          </p:nvSpPr>
          <p:spPr>
            <a:xfrm>
              <a:off x="7281325" y="1981200"/>
              <a:ext cx="1785000" cy="3528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MHSA</a:t>
              </a:r>
              <a:endParaRPr/>
            </a:p>
          </p:txBody>
        </p:sp>
      </p:grpSp>
      <p:sp>
        <p:nvSpPr>
          <p:cNvPr id="1120" name="Google Shape;1120;p25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1" name="Google Shape;1121;p25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6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26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28" name="Google Shape;1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26"/>
          <p:cNvSpPr/>
          <p:nvPr/>
        </p:nvSpPr>
        <p:spPr>
          <a:xfrm>
            <a:off x="425600" y="1368800"/>
            <a:ext cx="1102800" cy="13758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26"/>
          <p:cNvSpPr/>
          <p:nvPr/>
        </p:nvSpPr>
        <p:spPr>
          <a:xfrm>
            <a:off x="1528300" y="1368800"/>
            <a:ext cx="1192800" cy="33348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6"/>
          <p:cNvSpPr/>
          <p:nvPr/>
        </p:nvSpPr>
        <p:spPr>
          <a:xfrm>
            <a:off x="425600" y="3041925"/>
            <a:ext cx="1102800" cy="15126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26"/>
          <p:cNvSpPr/>
          <p:nvPr/>
        </p:nvSpPr>
        <p:spPr>
          <a:xfrm>
            <a:off x="425600" y="2744600"/>
            <a:ext cx="399900" cy="2973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6"/>
          <p:cNvSpPr txBox="1"/>
          <p:nvPr/>
        </p:nvSpPr>
        <p:spPr>
          <a:xfrm>
            <a:off x="2971800" y="1133125"/>
            <a:ext cx="5984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Point-wise MLP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4" name="Google Shape;1134;p26"/>
          <p:cNvSpPr txBox="1"/>
          <p:nvPr/>
        </p:nvSpPr>
        <p:spPr>
          <a:xfrm>
            <a:off x="3124200" y="4409725"/>
            <a:ext cx="4010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Some people like to call it 1x1 convolution.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5" name="Google Shape;1135;p26"/>
          <p:cNvSpPr txBox="1"/>
          <p:nvPr/>
        </p:nvSpPr>
        <p:spPr>
          <a:xfrm>
            <a:off x="3124200" y="1590325"/>
            <a:ext cx="40104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 simple MLP applied to each token individually: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6" name="Google Shape;1136;p26"/>
          <p:cNvSpPr txBox="1"/>
          <p:nvPr/>
        </p:nvSpPr>
        <p:spPr>
          <a:xfrm>
            <a:off x="3124200" y="1895125"/>
            <a:ext cx="40104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W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GeLU(W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x + b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 + b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37" name="Google Shape;1137;p26"/>
          <p:cNvSpPr txBox="1"/>
          <p:nvPr/>
        </p:nvSpPr>
        <p:spPr>
          <a:xfrm>
            <a:off x="3124200" y="2352325"/>
            <a:ext cx="401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Think of it as each token pondering for itself about what it has observed previously.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There's some weak evidence this is where "world knowledge" is stored, too.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8" name="Google Shape;1138;p26"/>
          <p:cNvSpPr txBox="1"/>
          <p:nvPr/>
        </p:nvSpPr>
        <p:spPr>
          <a:xfrm>
            <a:off x="3124200" y="3495325"/>
            <a:ext cx="40104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It contains the bulk of the parameters. When people make giant models and sparse/moe, this is what becomes giant.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39" name="Google Shape;1139;p26"/>
          <p:cNvGrpSpPr/>
          <p:nvPr/>
        </p:nvGrpSpPr>
        <p:grpSpPr>
          <a:xfrm>
            <a:off x="6863942" y="1227675"/>
            <a:ext cx="2621244" cy="2759025"/>
            <a:chOff x="6863942" y="1227675"/>
            <a:chExt cx="2621244" cy="2759025"/>
          </a:xfrm>
        </p:grpSpPr>
        <p:grpSp>
          <p:nvGrpSpPr>
            <p:cNvPr id="1140" name="Google Shape;1140;p26"/>
            <p:cNvGrpSpPr/>
            <p:nvPr/>
          </p:nvGrpSpPr>
          <p:grpSpPr>
            <a:xfrm>
              <a:off x="8457086" y="1804800"/>
              <a:ext cx="1028100" cy="1375800"/>
              <a:chOff x="7363475" y="3709800"/>
              <a:chExt cx="1028100" cy="1375800"/>
            </a:xfrm>
          </p:grpSpPr>
          <p:grpSp>
            <p:nvGrpSpPr>
              <p:cNvPr id="1141" name="Google Shape;1141;p26"/>
              <p:cNvGrpSpPr/>
              <p:nvPr/>
            </p:nvGrpSpPr>
            <p:grpSpPr>
              <a:xfrm>
                <a:off x="7367400" y="3714125"/>
                <a:ext cx="1003500" cy="1344600"/>
                <a:chOff x="7367400" y="3714125"/>
                <a:chExt cx="1003500" cy="1344600"/>
              </a:xfrm>
            </p:grpSpPr>
            <p:sp>
              <p:nvSpPr>
                <p:cNvPr id="1142" name="Google Shape;1142;p26"/>
                <p:cNvSpPr/>
                <p:nvPr/>
              </p:nvSpPr>
              <p:spPr>
                <a:xfrm rot="10800000">
                  <a:off x="7382947" y="4552325"/>
                  <a:ext cx="987900" cy="506400"/>
                </a:xfrm>
                <a:prstGeom prst="trapezoid">
                  <a:avLst>
                    <a:gd name="adj" fmla="val 83901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382947" y="3714125"/>
                  <a:ext cx="987900" cy="506400"/>
                </a:xfrm>
                <a:prstGeom prst="trapezoid">
                  <a:avLst>
                    <a:gd name="adj" fmla="val 83901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367400" y="4291200"/>
                  <a:ext cx="1003500" cy="186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134F5C"/>
                      </a:solidFill>
                    </a:rPr>
                    <a:t>GeLU</a:t>
                  </a:r>
                  <a:endParaRPr sz="1000">
                    <a:solidFill>
                      <a:srgbClr val="134F5C"/>
                    </a:solidFill>
                  </a:endParaRPr>
                </a:p>
              </p:txBody>
            </p:sp>
          </p:grpSp>
          <p:sp>
            <p:nvSpPr>
              <p:cNvPr id="1145" name="Google Shape;1145;p26"/>
              <p:cNvSpPr/>
              <p:nvPr/>
            </p:nvSpPr>
            <p:spPr>
              <a:xfrm>
                <a:off x="7363475" y="3709800"/>
                <a:ext cx="1028100" cy="1375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6" name="Google Shape;1146;p26"/>
            <p:cNvGrpSpPr/>
            <p:nvPr/>
          </p:nvGrpSpPr>
          <p:grpSpPr>
            <a:xfrm>
              <a:off x="6863942" y="1804800"/>
              <a:ext cx="1028100" cy="1375800"/>
              <a:chOff x="7363475" y="3709800"/>
              <a:chExt cx="1028100" cy="1375800"/>
            </a:xfrm>
          </p:grpSpPr>
          <p:grpSp>
            <p:nvGrpSpPr>
              <p:cNvPr id="1147" name="Google Shape;1147;p26"/>
              <p:cNvGrpSpPr/>
              <p:nvPr/>
            </p:nvGrpSpPr>
            <p:grpSpPr>
              <a:xfrm>
                <a:off x="7367400" y="3714125"/>
                <a:ext cx="1003500" cy="1344600"/>
                <a:chOff x="7367400" y="3714125"/>
                <a:chExt cx="1003500" cy="1344600"/>
              </a:xfrm>
            </p:grpSpPr>
            <p:sp>
              <p:nvSpPr>
                <p:cNvPr id="1148" name="Google Shape;1148;p26"/>
                <p:cNvSpPr/>
                <p:nvPr/>
              </p:nvSpPr>
              <p:spPr>
                <a:xfrm rot="10800000">
                  <a:off x="7382947" y="4552325"/>
                  <a:ext cx="987900" cy="506400"/>
                </a:xfrm>
                <a:prstGeom prst="trapezoid">
                  <a:avLst>
                    <a:gd name="adj" fmla="val 83901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7382947" y="3714125"/>
                  <a:ext cx="987900" cy="506400"/>
                </a:xfrm>
                <a:prstGeom prst="trapezoid">
                  <a:avLst>
                    <a:gd name="adj" fmla="val 83901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7367400" y="4291200"/>
                  <a:ext cx="1003500" cy="186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134F5C"/>
                      </a:solidFill>
                    </a:rPr>
                    <a:t>GeLU</a:t>
                  </a:r>
                  <a:endParaRPr sz="1000">
                    <a:solidFill>
                      <a:srgbClr val="134F5C"/>
                    </a:solidFill>
                  </a:endParaRPr>
                </a:p>
              </p:txBody>
            </p:sp>
          </p:grpSp>
          <p:sp>
            <p:nvSpPr>
              <p:cNvPr id="1151" name="Google Shape;1151;p26"/>
              <p:cNvSpPr/>
              <p:nvPr/>
            </p:nvSpPr>
            <p:spPr>
              <a:xfrm>
                <a:off x="7363475" y="3709800"/>
                <a:ext cx="1028100" cy="1375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26"/>
            <p:cNvGrpSpPr/>
            <p:nvPr/>
          </p:nvGrpSpPr>
          <p:grpSpPr>
            <a:xfrm>
              <a:off x="8180508" y="1804800"/>
              <a:ext cx="1028100" cy="1375800"/>
              <a:chOff x="7363475" y="3709800"/>
              <a:chExt cx="1028100" cy="1375800"/>
            </a:xfrm>
          </p:grpSpPr>
          <p:grpSp>
            <p:nvGrpSpPr>
              <p:cNvPr id="1153" name="Google Shape;1153;p26"/>
              <p:cNvGrpSpPr/>
              <p:nvPr/>
            </p:nvGrpSpPr>
            <p:grpSpPr>
              <a:xfrm>
                <a:off x="7367400" y="3714125"/>
                <a:ext cx="1003500" cy="1344600"/>
                <a:chOff x="7367400" y="3714125"/>
                <a:chExt cx="1003500" cy="1344600"/>
              </a:xfrm>
            </p:grpSpPr>
            <p:sp>
              <p:nvSpPr>
                <p:cNvPr id="1154" name="Google Shape;1154;p26"/>
                <p:cNvSpPr/>
                <p:nvPr/>
              </p:nvSpPr>
              <p:spPr>
                <a:xfrm rot="10800000">
                  <a:off x="7382947" y="4552325"/>
                  <a:ext cx="987900" cy="506400"/>
                </a:xfrm>
                <a:prstGeom prst="trapezoid">
                  <a:avLst>
                    <a:gd name="adj" fmla="val 83901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382947" y="3714125"/>
                  <a:ext cx="987900" cy="506400"/>
                </a:xfrm>
                <a:prstGeom prst="trapezoid">
                  <a:avLst>
                    <a:gd name="adj" fmla="val 83901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67400" y="4291200"/>
                  <a:ext cx="1003500" cy="186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134F5C"/>
                      </a:solidFill>
                    </a:rPr>
                    <a:t>GeLU</a:t>
                  </a:r>
                  <a:endParaRPr sz="1000">
                    <a:solidFill>
                      <a:srgbClr val="134F5C"/>
                    </a:solidFill>
                  </a:endParaRPr>
                </a:p>
              </p:txBody>
            </p:sp>
          </p:grpSp>
          <p:sp>
            <p:nvSpPr>
              <p:cNvPr id="1157" name="Google Shape;1157;p26"/>
              <p:cNvSpPr/>
              <p:nvPr/>
            </p:nvSpPr>
            <p:spPr>
              <a:xfrm>
                <a:off x="7363475" y="3709800"/>
                <a:ext cx="1028100" cy="1375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26"/>
            <p:cNvGrpSpPr/>
            <p:nvPr/>
          </p:nvGrpSpPr>
          <p:grpSpPr>
            <a:xfrm>
              <a:off x="7321568" y="3248830"/>
              <a:ext cx="121237" cy="484950"/>
              <a:chOff x="238075" y="2054900"/>
              <a:chExt cx="451200" cy="1804800"/>
            </a:xfrm>
          </p:grpSpPr>
          <p:sp>
            <p:nvSpPr>
              <p:cNvPr id="1159" name="Google Shape;1159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26"/>
            <p:cNvGrpSpPr/>
            <p:nvPr/>
          </p:nvGrpSpPr>
          <p:grpSpPr>
            <a:xfrm>
              <a:off x="7287275" y="1804800"/>
              <a:ext cx="1028100" cy="1375800"/>
              <a:chOff x="7363475" y="3709800"/>
              <a:chExt cx="1028100" cy="1375800"/>
            </a:xfrm>
          </p:grpSpPr>
          <p:grpSp>
            <p:nvGrpSpPr>
              <p:cNvPr id="1164" name="Google Shape;1164;p26"/>
              <p:cNvGrpSpPr/>
              <p:nvPr/>
            </p:nvGrpSpPr>
            <p:grpSpPr>
              <a:xfrm>
                <a:off x="7367400" y="3714125"/>
                <a:ext cx="1003500" cy="1344600"/>
                <a:chOff x="7367400" y="3714125"/>
                <a:chExt cx="1003500" cy="1344600"/>
              </a:xfrm>
            </p:grpSpPr>
            <p:sp>
              <p:nvSpPr>
                <p:cNvPr id="1165" name="Google Shape;1165;p26"/>
                <p:cNvSpPr/>
                <p:nvPr/>
              </p:nvSpPr>
              <p:spPr>
                <a:xfrm rot="10800000">
                  <a:off x="7382947" y="4552325"/>
                  <a:ext cx="987900" cy="506400"/>
                </a:xfrm>
                <a:prstGeom prst="trapezoid">
                  <a:avLst>
                    <a:gd name="adj" fmla="val 83901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382947" y="3714125"/>
                  <a:ext cx="987900" cy="506400"/>
                </a:xfrm>
                <a:prstGeom prst="trapezoid">
                  <a:avLst>
                    <a:gd name="adj" fmla="val 83901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367400" y="4291200"/>
                  <a:ext cx="1003500" cy="186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134F5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134F5C"/>
                      </a:solidFill>
                    </a:rPr>
                    <a:t>GeLU</a:t>
                  </a:r>
                  <a:endParaRPr sz="1000">
                    <a:solidFill>
                      <a:srgbClr val="134F5C"/>
                    </a:solidFill>
                  </a:endParaRPr>
                </a:p>
              </p:txBody>
            </p:sp>
          </p:grpSp>
          <p:sp>
            <p:nvSpPr>
              <p:cNvPr id="1168" name="Google Shape;1168;p26"/>
              <p:cNvSpPr/>
              <p:nvPr/>
            </p:nvSpPr>
            <p:spPr>
              <a:xfrm>
                <a:off x="7363475" y="3709800"/>
                <a:ext cx="1028100" cy="1375800"/>
              </a:xfrm>
              <a:prstGeom prst="rect">
                <a:avLst/>
              </a:prstGeom>
              <a:solidFill>
                <a:srgbClr val="FFFFFF">
                  <a:alpha val="66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9" name="Google Shape;1169;p26"/>
            <p:cNvGrpSpPr/>
            <p:nvPr/>
          </p:nvGrpSpPr>
          <p:grpSpPr>
            <a:xfrm>
              <a:off x="7733893" y="3248843"/>
              <a:ext cx="121237" cy="484950"/>
              <a:chOff x="238075" y="2054900"/>
              <a:chExt cx="451200" cy="1804800"/>
            </a:xfrm>
          </p:grpSpPr>
          <p:sp>
            <p:nvSpPr>
              <p:cNvPr id="1170" name="Google Shape;1170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4" name="Google Shape;1174;p26"/>
            <p:cNvGrpSpPr/>
            <p:nvPr/>
          </p:nvGrpSpPr>
          <p:grpSpPr>
            <a:xfrm>
              <a:off x="8270396" y="3248855"/>
              <a:ext cx="121237" cy="484950"/>
              <a:chOff x="238075" y="2054900"/>
              <a:chExt cx="451200" cy="1804800"/>
            </a:xfrm>
          </p:grpSpPr>
          <p:sp>
            <p:nvSpPr>
              <p:cNvPr id="1175" name="Google Shape;1175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9" name="Google Shape;1179;p26"/>
            <p:cNvGrpSpPr/>
            <p:nvPr/>
          </p:nvGrpSpPr>
          <p:grpSpPr>
            <a:xfrm>
              <a:off x="8634743" y="3248855"/>
              <a:ext cx="121237" cy="484950"/>
              <a:chOff x="238075" y="2054900"/>
              <a:chExt cx="451200" cy="1804800"/>
            </a:xfrm>
          </p:grpSpPr>
          <p:sp>
            <p:nvSpPr>
              <p:cNvPr id="1180" name="Google Shape;1180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26"/>
            <p:cNvGrpSpPr/>
            <p:nvPr/>
          </p:nvGrpSpPr>
          <p:grpSpPr>
            <a:xfrm>
              <a:off x="8913802" y="3248830"/>
              <a:ext cx="121237" cy="484950"/>
              <a:chOff x="238075" y="2054900"/>
              <a:chExt cx="451200" cy="1804800"/>
            </a:xfrm>
          </p:grpSpPr>
          <p:sp>
            <p:nvSpPr>
              <p:cNvPr id="1185" name="Google Shape;1185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9" name="Google Shape;1189;p26"/>
            <p:cNvSpPr txBox="1"/>
            <p:nvPr/>
          </p:nvSpPr>
          <p:spPr>
            <a:xfrm>
              <a:off x="7134700" y="3709800"/>
              <a:ext cx="216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 [detective_] [invest] [igat] [ed_]</a:t>
              </a:r>
              <a:endParaRPr sz="6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90" name="Google Shape;1190;p26"/>
            <p:cNvGrpSpPr/>
            <p:nvPr/>
          </p:nvGrpSpPr>
          <p:grpSpPr>
            <a:xfrm>
              <a:off x="7321568" y="1267630"/>
              <a:ext cx="121237" cy="484950"/>
              <a:chOff x="238075" y="2054900"/>
              <a:chExt cx="451200" cy="1804800"/>
            </a:xfrm>
          </p:grpSpPr>
          <p:sp>
            <p:nvSpPr>
              <p:cNvPr id="1191" name="Google Shape;1191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" name="Google Shape;1195;p26"/>
            <p:cNvGrpSpPr/>
            <p:nvPr/>
          </p:nvGrpSpPr>
          <p:grpSpPr>
            <a:xfrm>
              <a:off x="7733893" y="1267643"/>
              <a:ext cx="121237" cy="484950"/>
              <a:chOff x="238075" y="2054900"/>
              <a:chExt cx="451200" cy="1804800"/>
            </a:xfrm>
          </p:grpSpPr>
          <p:sp>
            <p:nvSpPr>
              <p:cNvPr id="1196" name="Google Shape;1196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0" name="Google Shape;1200;p26"/>
            <p:cNvGrpSpPr/>
            <p:nvPr/>
          </p:nvGrpSpPr>
          <p:grpSpPr>
            <a:xfrm>
              <a:off x="8270396" y="1267655"/>
              <a:ext cx="121237" cy="484950"/>
              <a:chOff x="238075" y="2054900"/>
              <a:chExt cx="451200" cy="1804800"/>
            </a:xfrm>
          </p:grpSpPr>
          <p:sp>
            <p:nvSpPr>
              <p:cNvPr id="1201" name="Google Shape;1201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5" name="Google Shape;1205;p26"/>
            <p:cNvGrpSpPr/>
            <p:nvPr/>
          </p:nvGrpSpPr>
          <p:grpSpPr>
            <a:xfrm>
              <a:off x="8634743" y="1267655"/>
              <a:ext cx="121237" cy="484950"/>
              <a:chOff x="238075" y="2054900"/>
              <a:chExt cx="451200" cy="1804800"/>
            </a:xfrm>
          </p:grpSpPr>
          <p:sp>
            <p:nvSpPr>
              <p:cNvPr id="1206" name="Google Shape;1206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0" name="Google Shape;1210;p26"/>
            <p:cNvGrpSpPr/>
            <p:nvPr/>
          </p:nvGrpSpPr>
          <p:grpSpPr>
            <a:xfrm>
              <a:off x="8913802" y="1267630"/>
              <a:ext cx="121237" cy="484950"/>
              <a:chOff x="238075" y="2054900"/>
              <a:chExt cx="451200" cy="1804800"/>
            </a:xfrm>
          </p:grpSpPr>
          <p:sp>
            <p:nvSpPr>
              <p:cNvPr id="1211" name="Google Shape;1211;p26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6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6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5" name="Google Shape;1215;p26"/>
            <p:cNvSpPr/>
            <p:nvPr/>
          </p:nvSpPr>
          <p:spPr>
            <a:xfrm rot="10800000">
              <a:off x="7840147" y="2647325"/>
              <a:ext cx="987900" cy="506400"/>
            </a:xfrm>
            <a:prstGeom prst="trapezoid">
              <a:avLst>
                <a:gd name="adj" fmla="val 83901"/>
              </a:avLst>
            </a:prstGeom>
            <a:solidFill>
              <a:srgbClr val="D0E0E3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7840147" y="1809125"/>
              <a:ext cx="987900" cy="506400"/>
            </a:xfrm>
            <a:prstGeom prst="trapezoid">
              <a:avLst>
                <a:gd name="adj" fmla="val 83901"/>
              </a:avLst>
            </a:prstGeom>
            <a:solidFill>
              <a:srgbClr val="D0E0E3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7824600" y="2386200"/>
              <a:ext cx="1003500" cy="1866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134F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34F5C"/>
                  </a:solidFill>
                </a:rPr>
                <a:t>GeLU</a:t>
              </a:r>
              <a:endParaRPr sz="1000">
                <a:solidFill>
                  <a:srgbClr val="134F5C"/>
                </a:solidFill>
              </a:endParaRPr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7175500" y="3206400"/>
              <a:ext cx="947100" cy="753600"/>
            </a:xfrm>
            <a:prstGeom prst="rect">
              <a:avLst/>
            </a:prstGeom>
            <a:solidFill>
              <a:srgbClr val="FFFFFF">
                <a:alpha val="66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7239000" y="1227675"/>
              <a:ext cx="677400" cy="581400"/>
            </a:xfrm>
            <a:prstGeom prst="rect">
              <a:avLst/>
            </a:prstGeom>
            <a:solidFill>
              <a:srgbClr val="FFFFFF">
                <a:alpha val="66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8579550" y="1227675"/>
              <a:ext cx="479700" cy="581400"/>
            </a:xfrm>
            <a:prstGeom prst="rect">
              <a:avLst/>
            </a:prstGeom>
            <a:solidFill>
              <a:srgbClr val="FFFFFF">
                <a:alpha val="66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8539425" y="3208875"/>
              <a:ext cx="596100" cy="739500"/>
            </a:xfrm>
            <a:prstGeom prst="rect">
              <a:avLst/>
            </a:prstGeom>
            <a:solidFill>
              <a:srgbClr val="FFFFFF">
                <a:alpha val="66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" name="Google Shape;1222;p26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3" name="Google Shape;1223;p26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7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27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30" name="Google Shape;1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7"/>
          <p:cNvSpPr/>
          <p:nvPr/>
        </p:nvSpPr>
        <p:spPr>
          <a:xfrm>
            <a:off x="425600" y="1368800"/>
            <a:ext cx="1102800" cy="11865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27"/>
          <p:cNvSpPr/>
          <p:nvPr/>
        </p:nvSpPr>
        <p:spPr>
          <a:xfrm>
            <a:off x="1528300" y="3200175"/>
            <a:ext cx="1192800" cy="15033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27"/>
          <p:cNvSpPr/>
          <p:nvPr/>
        </p:nvSpPr>
        <p:spPr>
          <a:xfrm>
            <a:off x="425600" y="3272738"/>
            <a:ext cx="1102800" cy="12819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27"/>
          <p:cNvSpPr/>
          <p:nvPr/>
        </p:nvSpPr>
        <p:spPr>
          <a:xfrm>
            <a:off x="839600" y="2751675"/>
            <a:ext cx="688800" cy="2742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27"/>
          <p:cNvSpPr/>
          <p:nvPr/>
        </p:nvSpPr>
        <p:spPr>
          <a:xfrm>
            <a:off x="1528400" y="2671400"/>
            <a:ext cx="688800" cy="3546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27"/>
          <p:cNvSpPr/>
          <p:nvPr/>
        </p:nvSpPr>
        <p:spPr>
          <a:xfrm>
            <a:off x="1528400" y="2232900"/>
            <a:ext cx="688800" cy="2742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27"/>
          <p:cNvSpPr/>
          <p:nvPr/>
        </p:nvSpPr>
        <p:spPr>
          <a:xfrm>
            <a:off x="1528400" y="1330125"/>
            <a:ext cx="1102800" cy="7092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7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Residual connections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9" name="Google Shape;1239;p27"/>
          <p:cNvSpPr txBox="1"/>
          <p:nvPr/>
        </p:nvSpPr>
        <p:spPr>
          <a:xfrm>
            <a:off x="3124200" y="1437925"/>
            <a:ext cx="3218700" cy="23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module's output has the exact same shape as its input.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Following ResNets, the module computes a "residual" instead of a new value: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Module(x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 + x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was shown to dramatically improve trainability.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0" name="Google Shape;1240;p27"/>
          <p:cNvSpPr txBox="1"/>
          <p:nvPr/>
        </p:nvSpPr>
        <p:spPr>
          <a:xfrm>
            <a:off x="2971800" y="3800125"/>
            <a:ext cx="2715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LayerNorm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1" name="Google Shape;1241;p27"/>
          <p:cNvSpPr txBox="1"/>
          <p:nvPr/>
        </p:nvSpPr>
        <p:spPr>
          <a:xfrm>
            <a:off x="3124200" y="4104925"/>
            <a:ext cx="60198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Normalization also dramatically improves trainability.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There's </a:t>
            </a: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post-norm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(original) 			and </a:t>
            </a: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pre-norm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(modern)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2" name="Google Shape;1242;p27"/>
          <p:cNvSpPr txBox="1"/>
          <p:nvPr/>
        </p:nvSpPr>
        <p:spPr>
          <a:xfrm>
            <a:off x="2819400" y="4648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LN(Module(x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 + x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3" name="Google Shape;1243;p27"/>
          <p:cNvSpPr txBox="1"/>
          <p:nvPr/>
        </p:nvSpPr>
        <p:spPr>
          <a:xfrm>
            <a:off x="6096000" y="4648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 = Module(LN(x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)) + x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44" name="Google Shape;1244;p27"/>
          <p:cNvGrpSpPr/>
          <p:nvPr/>
        </p:nvGrpSpPr>
        <p:grpSpPr>
          <a:xfrm>
            <a:off x="6096000" y="1056925"/>
            <a:ext cx="3060600" cy="3049275"/>
            <a:chOff x="6096000" y="1056925"/>
            <a:chExt cx="3060600" cy="3049275"/>
          </a:xfrm>
        </p:grpSpPr>
        <p:grpSp>
          <p:nvGrpSpPr>
            <p:cNvPr id="1245" name="Google Shape;1245;p27"/>
            <p:cNvGrpSpPr/>
            <p:nvPr/>
          </p:nvGrpSpPr>
          <p:grpSpPr>
            <a:xfrm>
              <a:off x="6629983" y="1531000"/>
              <a:ext cx="672517" cy="2575200"/>
              <a:chOff x="6629983" y="1150000"/>
              <a:chExt cx="672517" cy="2575200"/>
            </a:xfrm>
          </p:grpSpPr>
          <p:sp>
            <p:nvSpPr>
              <p:cNvPr id="1246" name="Google Shape;1246;p27"/>
              <p:cNvSpPr/>
              <p:nvPr/>
            </p:nvSpPr>
            <p:spPr>
              <a:xfrm rot="5400000">
                <a:off x="6494600" y="2429200"/>
                <a:ext cx="1234800" cy="3810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B45F06"/>
                    </a:solidFill>
                  </a:rPr>
                  <a:t>Block</a:t>
                </a:r>
                <a:endParaRPr>
                  <a:solidFill>
                    <a:srgbClr val="B45F06"/>
                  </a:solidFill>
                </a:endParaRPr>
              </a:p>
            </p:txBody>
          </p:sp>
          <p:cxnSp>
            <p:nvCxnSpPr>
              <p:cNvPr id="1247" name="Google Shape;1247;p27"/>
              <p:cNvCxnSpPr>
                <a:endCxn id="1246" idx="3"/>
              </p:cNvCxnSpPr>
              <p:nvPr/>
            </p:nvCxnSpPr>
            <p:spPr>
              <a:xfrm rot="10800000">
                <a:off x="7112000" y="3237100"/>
                <a:ext cx="0" cy="48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48" name="Google Shape;1248;p27"/>
              <p:cNvCxnSpPr>
                <a:stCxn id="1246" idx="1"/>
                <a:endCxn id="1249" idx="4"/>
              </p:cNvCxnSpPr>
              <p:nvPr/>
            </p:nvCxnSpPr>
            <p:spPr>
              <a:xfrm rot="10800000">
                <a:off x="7112000" y="1558000"/>
                <a:ext cx="0" cy="44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249" name="Google Shape;1249;p27"/>
              <p:cNvSpPr/>
              <p:nvPr/>
            </p:nvSpPr>
            <p:spPr>
              <a:xfrm>
                <a:off x="7013150" y="1360300"/>
                <a:ext cx="197700" cy="1977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7"/>
              <p:cNvSpPr txBox="1"/>
              <p:nvPr/>
            </p:nvSpPr>
            <p:spPr>
              <a:xfrm>
                <a:off x="6963825" y="1261536"/>
                <a:ext cx="28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</a:rPr>
                  <a:t>+</a:t>
                </a: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6629983" y="1452025"/>
                <a:ext cx="489075" cy="2075750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83030" extrusionOk="0">
                    <a:moveTo>
                      <a:pt x="19563" y="83030"/>
                    </a:moveTo>
                    <a:cubicBezTo>
                      <a:pt x="16647" y="81149"/>
                      <a:pt x="5028" y="83933"/>
                      <a:pt x="2065" y="71741"/>
                    </a:cubicBezTo>
                    <a:cubicBezTo>
                      <a:pt x="-898" y="59549"/>
                      <a:pt x="-381" y="21835"/>
                      <a:pt x="1783" y="9878"/>
                    </a:cubicBezTo>
                    <a:cubicBezTo>
                      <a:pt x="3947" y="-2079"/>
                      <a:pt x="12837" y="1646"/>
                      <a:pt x="15048" y="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cxnSp>
            <p:nvCxnSpPr>
              <p:cNvPr id="1252" name="Google Shape;1252;p27"/>
              <p:cNvCxnSpPr>
                <a:stCxn id="1249" idx="0"/>
              </p:cNvCxnSpPr>
              <p:nvPr/>
            </p:nvCxnSpPr>
            <p:spPr>
              <a:xfrm rot="10800000">
                <a:off x="7112000" y="1150000"/>
                <a:ext cx="0" cy="2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53" name="Google Shape;1253;p27"/>
            <p:cNvGrpSpPr/>
            <p:nvPr/>
          </p:nvGrpSpPr>
          <p:grpSpPr>
            <a:xfrm>
              <a:off x="7878225" y="1531000"/>
              <a:ext cx="891900" cy="2568300"/>
              <a:chOff x="7878225" y="1531000"/>
              <a:chExt cx="891900" cy="2568300"/>
            </a:xfrm>
          </p:grpSpPr>
          <p:cxnSp>
            <p:nvCxnSpPr>
              <p:cNvPr id="1254" name="Google Shape;1254;p27"/>
              <p:cNvCxnSpPr>
                <a:endCxn id="1255" idx="4"/>
              </p:cNvCxnSpPr>
              <p:nvPr/>
            </p:nvCxnSpPr>
            <p:spPr>
              <a:xfrm rot="10800000">
                <a:off x="8026400" y="1939000"/>
                <a:ext cx="0" cy="216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255" name="Google Shape;1255;p27"/>
              <p:cNvSpPr/>
              <p:nvPr/>
            </p:nvSpPr>
            <p:spPr>
              <a:xfrm>
                <a:off x="7927550" y="1741300"/>
                <a:ext cx="197700" cy="1977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7"/>
              <p:cNvSpPr txBox="1"/>
              <p:nvPr/>
            </p:nvSpPr>
            <p:spPr>
              <a:xfrm>
                <a:off x="7878225" y="1642536"/>
                <a:ext cx="28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34343"/>
                    </a:solidFill>
                  </a:rPr>
                  <a:t>+</a:t>
                </a:r>
                <a:endParaRPr>
                  <a:solidFill>
                    <a:srgbClr val="434343"/>
                  </a:solidFill>
                </a:endParaRPr>
              </a:p>
            </p:txBody>
          </p:sp>
          <p:cxnSp>
            <p:nvCxnSpPr>
              <p:cNvPr id="1257" name="Google Shape;1257;p27"/>
              <p:cNvCxnSpPr/>
              <p:nvPr/>
            </p:nvCxnSpPr>
            <p:spPr>
              <a:xfrm rot="10800000">
                <a:off x="8026400" y="1531000"/>
                <a:ext cx="0" cy="21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258" name="Google Shape;1258;p27"/>
              <p:cNvSpPr/>
              <p:nvPr/>
            </p:nvSpPr>
            <p:spPr>
              <a:xfrm rot="5400000">
                <a:off x="7962225" y="2828650"/>
                <a:ext cx="1234800" cy="3810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B45F06"/>
                    </a:solidFill>
                  </a:rPr>
                  <a:t>Block</a:t>
                </a:r>
                <a:endParaRPr>
                  <a:solidFill>
                    <a:srgbClr val="B45F06"/>
                  </a:solidFill>
                </a:endParaRPr>
              </a:p>
            </p:txBody>
          </p:sp>
          <p:cxnSp>
            <p:nvCxnSpPr>
              <p:cNvPr id="1259" name="Google Shape;1259;p27"/>
              <p:cNvCxnSpPr>
                <a:endCxn id="1258" idx="3"/>
              </p:cNvCxnSpPr>
              <p:nvPr/>
            </p:nvCxnSpPr>
            <p:spPr>
              <a:xfrm rot="10800000" flipH="1">
                <a:off x="8029125" y="3636550"/>
                <a:ext cx="550500" cy="3003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60" name="Google Shape;1260;p27"/>
              <p:cNvCxnSpPr>
                <a:stCxn id="1258" idx="1"/>
                <a:endCxn id="1256" idx="3"/>
              </p:cNvCxnSpPr>
              <p:nvPr/>
            </p:nvCxnSpPr>
            <p:spPr>
              <a:xfrm rot="5400000" flipH="1">
                <a:off x="8090475" y="1912600"/>
                <a:ext cx="559200" cy="4191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1261" name="Google Shape;1261;p27"/>
            <p:cNvSpPr txBox="1"/>
            <p:nvPr/>
          </p:nvSpPr>
          <p:spPr>
            <a:xfrm>
              <a:off x="6096000" y="1056925"/>
              <a:ext cx="19938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"Skip connection"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62" name="Google Shape;1262;p27"/>
            <p:cNvSpPr txBox="1"/>
            <p:nvPr/>
          </p:nvSpPr>
          <p:spPr>
            <a:xfrm>
              <a:off x="7162800" y="1056925"/>
              <a:ext cx="19938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"Residual block"</a:t>
              </a:r>
              <a:endParaRPr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1263" name="Google Shape;1263;p27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4" name="Google Shape;1264;p27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8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28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71" name="Google Shape;1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28"/>
          <p:cNvSpPr/>
          <p:nvPr/>
        </p:nvSpPr>
        <p:spPr>
          <a:xfrm>
            <a:off x="425600" y="1368800"/>
            <a:ext cx="1102800" cy="11865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8"/>
          <p:cNvSpPr/>
          <p:nvPr/>
        </p:nvSpPr>
        <p:spPr>
          <a:xfrm>
            <a:off x="1528400" y="1222300"/>
            <a:ext cx="1102800" cy="34197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28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Encoding / Encoder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5" name="Google Shape;1275;p28"/>
          <p:cNvSpPr txBox="1"/>
          <p:nvPr/>
        </p:nvSpPr>
        <p:spPr>
          <a:xfrm>
            <a:off x="3124200" y="1460450"/>
            <a:ext cx="37974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Since input and output shapes are identical, we can stack N such blocks.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Typically, N=6 ("base"), N=12 ("large") or more.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6" name="Google Shape;1276;p28"/>
          <p:cNvSpPr txBox="1"/>
          <p:nvPr/>
        </p:nvSpPr>
        <p:spPr>
          <a:xfrm>
            <a:off x="3124200" y="2451050"/>
            <a:ext cx="37974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Encoder output is a "heavily processed" (think: "high level, contextualized") version of the input tokens, i.e. a sequence.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7" name="Google Shape;1277;p28"/>
          <p:cNvSpPr txBox="1"/>
          <p:nvPr/>
        </p:nvSpPr>
        <p:spPr>
          <a:xfrm>
            <a:off x="3124200" y="3365450"/>
            <a:ext cx="37974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has nothing to do with the requested output yet (think: translation). That comes with the decoder.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8" name="Google Shape;1278;p28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9" name="Google Shape;1279;p28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9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29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6" name="Google Shape;12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29"/>
          <p:cNvSpPr/>
          <p:nvPr/>
        </p:nvSpPr>
        <p:spPr>
          <a:xfrm>
            <a:off x="425600" y="1368800"/>
            <a:ext cx="1102800" cy="11865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29"/>
          <p:cNvSpPr/>
          <p:nvPr/>
        </p:nvSpPr>
        <p:spPr>
          <a:xfrm>
            <a:off x="1528400" y="1222300"/>
            <a:ext cx="1102800" cy="25092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29"/>
          <p:cNvSpPr/>
          <p:nvPr/>
        </p:nvSpPr>
        <p:spPr>
          <a:xfrm>
            <a:off x="425600" y="2555301"/>
            <a:ext cx="1102800" cy="1999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29"/>
          <p:cNvSpPr txBox="1"/>
          <p:nvPr/>
        </p:nvSpPr>
        <p:spPr>
          <a:xfrm>
            <a:off x="3124200" y="1460450"/>
            <a:ext cx="57939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What we want to model:	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p(z|x)</a:t>
            </a:r>
            <a:endParaRPr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in translation:	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 | "the detective investigated") </a:t>
            </a:r>
            <a:r>
              <a:rPr lang="en" b="1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∀z</a:t>
            </a:r>
            <a:endParaRPr b="1"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1" name="Google Shape;1291;p29"/>
          <p:cNvSpPr txBox="1"/>
          <p:nvPr/>
        </p:nvSpPr>
        <p:spPr>
          <a:xfrm>
            <a:off x="2971800" y="1133125"/>
            <a:ext cx="6073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Decoding / the Decoder </a:t>
            </a:r>
            <a:r>
              <a:rPr lang="en" b="1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(alternatively Generating / the Generator)</a:t>
            </a:r>
            <a:endParaRPr sz="1000"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2" name="Google Shape;1292;p29"/>
          <p:cNvSpPr txBox="1"/>
          <p:nvPr/>
        </p:nvSpPr>
        <p:spPr>
          <a:xfrm>
            <a:off x="3124200" y="2070050"/>
            <a:ext cx="57939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Seems impossible at first, but we can </a:t>
            </a:r>
            <a:r>
              <a:rPr lang="en" i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exactly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decompose into tokens: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p(z|x) = p(z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|x) p(z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 p(z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,x)...</a:t>
            </a:r>
            <a:endParaRPr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3" name="Google Shape;1293;p29"/>
          <p:cNvSpPr txBox="1"/>
          <p:nvPr/>
        </p:nvSpPr>
        <p:spPr>
          <a:xfrm>
            <a:off x="3124200" y="2755850"/>
            <a:ext cx="57939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Meaning, we can generate the answer one token at a time.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p is a full pass through the model.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4" name="Google Shape;1294;p29"/>
          <p:cNvSpPr txBox="1"/>
          <p:nvPr/>
        </p:nvSpPr>
        <p:spPr>
          <a:xfrm>
            <a:off x="3124200" y="3365450"/>
            <a:ext cx="5793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For generating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comes from the encoder,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 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is what we have predicted so far, goes into the decoder.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5" name="Google Shape;1295;p29"/>
          <p:cNvSpPr txBox="1"/>
          <p:nvPr/>
        </p:nvSpPr>
        <p:spPr>
          <a:xfrm>
            <a:off x="3124200" y="4279850"/>
            <a:ext cx="57939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Once we have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p(z|x)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we still need to actually sample a sentence such as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"le détective a enquêté"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 Many strategies: greedy, beam-search, 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6" name="Google Shape;1296;p29"/>
          <p:cNvSpPr txBox="1"/>
          <p:nvPr/>
        </p:nvSpPr>
        <p:spPr>
          <a:xfrm>
            <a:off x="1600200" y="4495800"/>
            <a:ext cx="65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 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/>
          </a:p>
        </p:txBody>
      </p:sp>
      <p:sp>
        <p:nvSpPr>
          <p:cNvPr id="1297" name="Google Shape;1297;p29"/>
          <p:cNvSpPr txBox="1"/>
          <p:nvPr/>
        </p:nvSpPr>
        <p:spPr>
          <a:xfrm>
            <a:off x="1031522" y="2133600"/>
            <a:ext cx="26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endParaRPr/>
          </a:p>
        </p:txBody>
      </p:sp>
      <p:sp>
        <p:nvSpPr>
          <p:cNvPr id="1298" name="Google Shape;1298;p29"/>
          <p:cNvSpPr txBox="1"/>
          <p:nvPr/>
        </p:nvSpPr>
        <p:spPr>
          <a:xfrm>
            <a:off x="1447800" y="990600"/>
            <a:ext cx="114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endParaRPr/>
          </a:p>
        </p:txBody>
      </p:sp>
      <p:sp>
        <p:nvSpPr>
          <p:cNvPr id="1299" name="Google Shape;1299;p29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0" name="Google Shape;1300;p29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0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30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07" name="Google Shape;1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30"/>
          <p:cNvSpPr/>
          <p:nvPr/>
        </p:nvSpPr>
        <p:spPr>
          <a:xfrm>
            <a:off x="425600" y="1368800"/>
            <a:ext cx="1102800" cy="11865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30"/>
          <p:cNvSpPr/>
          <p:nvPr/>
        </p:nvSpPr>
        <p:spPr>
          <a:xfrm>
            <a:off x="1528400" y="1222300"/>
            <a:ext cx="1102800" cy="18210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30"/>
          <p:cNvSpPr/>
          <p:nvPr/>
        </p:nvSpPr>
        <p:spPr>
          <a:xfrm>
            <a:off x="425600" y="2555301"/>
            <a:ext cx="1102800" cy="1999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30"/>
          <p:cNvSpPr txBox="1"/>
          <p:nvPr/>
        </p:nvSpPr>
        <p:spPr>
          <a:xfrm>
            <a:off x="3124200" y="1536650"/>
            <a:ext cx="57939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is regular self-attention as in the encoder, to process what's been decoded so far, but with a trick...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2" name="Google Shape;1312;p30"/>
          <p:cNvSpPr/>
          <p:nvPr/>
        </p:nvSpPr>
        <p:spPr>
          <a:xfrm>
            <a:off x="1528400" y="3753550"/>
            <a:ext cx="1102800" cy="9171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30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Masked self-attention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4" name="Google Shape;1314;p30"/>
          <p:cNvSpPr txBox="1"/>
          <p:nvPr/>
        </p:nvSpPr>
        <p:spPr>
          <a:xfrm>
            <a:off x="3124200" y="2146250"/>
            <a:ext cx="579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If we had to train on one single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at a time: SLOW!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Instead, train on all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1:i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simultaneously.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5" name="Google Shape;1315;p30"/>
          <p:cNvSpPr txBox="1"/>
          <p:nvPr/>
        </p:nvSpPr>
        <p:spPr>
          <a:xfrm>
            <a:off x="3124200" y="2832050"/>
            <a:ext cx="579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How? In the attention weights for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set all entries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i:N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to 0.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way, each token only sees the already generated ones.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6" name="Google Shape;1316;p30"/>
          <p:cNvSpPr txBox="1"/>
          <p:nvPr/>
        </p:nvSpPr>
        <p:spPr>
          <a:xfrm>
            <a:off x="2971800" y="3800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 generation time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7" name="Google Shape;1317;p30"/>
          <p:cNvSpPr txBox="1"/>
          <p:nvPr/>
        </p:nvSpPr>
        <p:spPr>
          <a:xfrm>
            <a:off x="3124200" y="4127450"/>
            <a:ext cx="579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There is no such trick. We need to generate one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at a time. This is why autoregressive decoding is extremely slow.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8" name="Google Shape;1318;p30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9" name="Google Shape;1319;p30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classic landscape: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One architecture per "community"</a:t>
            </a:r>
            <a:endParaRPr sz="55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1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1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26" name="Google Shape;13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1"/>
          <p:cNvSpPr/>
          <p:nvPr/>
        </p:nvSpPr>
        <p:spPr>
          <a:xfrm>
            <a:off x="1528400" y="1222300"/>
            <a:ext cx="1102800" cy="12774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31"/>
          <p:cNvSpPr/>
          <p:nvPr/>
        </p:nvSpPr>
        <p:spPr>
          <a:xfrm>
            <a:off x="425600" y="2555301"/>
            <a:ext cx="1102800" cy="1999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31"/>
          <p:cNvSpPr/>
          <p:nvPr/>
        </p:nvSpPr>
        <p:spPr>
          <a:xfrm>
            <a:off x="1528400" y="3055050"/>
            <a:ext cx="1102800" cy="1615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31"/>
          <p:cNvSpPr txBox="1"/>
          <p:nvPr/>
        </p:nvSpPr>
        <p:spPr>
          <a:xfrm>
            <a:off x="3124200" y="1612850"/>
            <a:ext cx="57939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Each decoded token can "look at" the encoder's output: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Attn(</a:t>
            </a:r>
            <a:r>
              <a:rPr lang="en">
                <a:solidFill>
                  <a:srgbClr val="38761D"/>
                </a:solidFill>
                <a:latin typeface="Cambria Math"/>
                <a:ea typeface="Cambria Math"/>
                <a:cs typeface="Cambria Math"/>
                <a:sym typeface="Cambria Math"/>
              </a:rPr>
              <a:t>q=W</a:t>
            </a:r>
            <a:r>
              <a:rPr lang="en" baseline="-25000">
                <a:solidFill>
                  <a:srgbClr val="38761D"/>
                </a:solidFill>
                <a:latin typeface="Cambria Math"/>
                <a:ea typeface="Cambria Math"/>
                <a:cs typeface="Cambria Math"/>
                <a:sym typeface="Cambria Math"/>
              </a:rPr>
              <a:t>q</a:t>
            </a: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baseline="-25000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dec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 </a:t>
            </a:r>
            <a:r>
              <a:rPr lang="en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k=W</a:t>
            </a:r>
            <a:r>
              <a:rPr lang="en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baseline="-25000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enc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 </a:t>
            </a:r>
            <a:r>
              <a:rPr lang="en">
                <a:solidFill>
                  <a:srgbClr val="990000"/>
                </a:solidFill>
                <a:latin typeface="Cambria Math"/>
                <a:ea typeface="Cambria Math"/>
                <a:cs typeface="Cambria Math"/>
                <a:sym typeface="Cambria Math"/>
              </a:rPr>
              <a:t>v=W</a:t>
            </a:r>
            <a:r>
              <a:rPr lang="en" baseline="-25000">
                <a:solidFill>
                  <a:srgbClr val="990000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baseline="-25000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enc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>
              <a:solidFill>
                <a:srgbClr val="202124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is the same as in the 2014 paper.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This is where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|x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in 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p(z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|z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,z</a:t>
            </a:r>
            <a:r>
              <a:rPr lang="en" baseline="-25000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">
                <a:solidFill>
                  <a:srgbClr val="202124"/>
                </a:solidFill>
                <a:latin typeface="Cambria Math"/>
                <a:ea typeface="Cambria Math"/>
                <a:cs typeface="Cambria Math"/>
                <a:sym typeface="Cambria Math"/>
              </a:rPr>
              <a:t>,x)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comes from.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1" name="Google Shape;1331;p31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"Cross" attention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2" name="Google Shape;13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0279" y="1986154"/>
            <a:ext cx="813050" cy="9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1"/>
          <p:cNvSpPr txBox="1"/>
          <p:nvPr/>
        </p:nvSpPr>
        <p:spPr>
          <a:xfrm>
            <a:off x="990600" y="2133600"/>
            <a:ext cx="46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baseline="-25000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enc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1334" name="Google Shape;1334;p31"/>
          <p:cNvSpPr/>
          <p:nvPr/>
        </p:nvSpPr>
        <p:spPr>
          <a:xfrm>
            <a:off x="1833200" y="3055050"/>
            <a:ext cx="273600" cy="2781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31"/>
          <p:cNvSpPr txBox="1"/>
          <p:nvPr/>
        </p:nvSpPr>
        <p:spPr>
          <a:xfrm>
            <a:off x="1752600" y="2964744"/>
            <a:ext cx="46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x</a:t>
            </a:r>
            <a:r>
              <a:rPr lang="en" baseline="-25000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rPr>
              <a:t>dec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1336" name="Google Shape;1336;p31"/>
          <p:cNvSpPr txBox="1"/>
          <p:nvPr/>
        </p:nvSpPr>
        <p:spPr>
          <a:xfrm>
            <a:off x="3124200" y="3213050"/>
            <a:ext cx="57939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Because self-attention is so widely used, people have started just calling it "attention".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Hence, we now often need to explicitly call this "cross attention".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7" name="Google Shape;1337;p31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8" name="Google Shape;1338;p31"/>
          <p:cNvSpPr txBox="1"/>
          <p:nvPr/>
        </p:nvSpPr>
        <p:spPr>
          <a:xfrm>
            <a:off x="-76200" y="4953000"/>
            <a:ext cx="922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  ;  heatmap image source: "Neural Machine Translation by Jointly Learning to Align and Translate"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32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2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5" name="Google Shape;1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32"/>
          <p:cNvSpPr/>
          <p:nvPr/>
        </p:nvSpPr>
        <p:spPr>
          <a:xfrm>
            <a:off x="425600" y="2519450"/>
            <a:ext cx="1102800" cy="2035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32"/>
          <p:cNvSpPr/>
          <p:nvPr/>
        </p:nvSpPr>
        <p:spPr>
          <a:xfrm>
            <a:off x="1528400" y="2519450"/>
            <a:ext cx="877500" cy="21867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32"/>
          <p:cNvSpPr/>
          <p:nvPr/>
        </p:nvSpPr>
        <p:spPr>
          <a:xfrm>
            <a:off x="1528400" y="1222300"/>
            <a:ext cx="1102800" cy="823800"/>
          </a:xfrm>
          <a:prstGeom prst="rect">
            <a:avLst/>
          </a:prstGeom>
          <a:solidFill>
            <a:srgbClr val="FFFFFF">
              <a:alpha val="92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32"/>
          <p:cNvSpPr/>
          <p:nvPr/>
        </p:nvSpPr>
        <p:spPr>
          <a:xfrm>
            <a:off x="2405900" y="3567050"/>
            <a:ext cx="315600" cy="6678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32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Feedforward and stack layers.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1" name="Google Shape;1351;p32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2" name="Google Shape;1352;p32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3"/>
          <p:cNvSpPr/>
          <p:nvPr/>
        </p:nvSpPr>
        <p:spPr>
          <a:xfrm>
            <a:off x="2970400" y="-50"/>
            <a:ext cx="61737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33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The Transformer architecture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59" name="Google Shape;1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3" y="1381702"/>
            <a:ext cx="2303775" cy="32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33"/>
          <p:cNvSpPr/>
          <p:nvPr/>
        </p:nvSpPr>
        <p:spPr>
          <a:xfrm>
            <a:off x="425600" y="2519450"/>
            <a:ext cx="1102800" cy="20355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3"/>
          <p:cNvSpPr/>
          <p:nvPr/>
        </p:nvSpPr>
        <p:spPr>
          <a:xfrm>
            <a:off x="1528400" y="2046100"/>
            <a:ext cx="1102800" cy="2987100"/>
          </a:xfrm>
          <a:prstGeom prst="rect">
            <a:avLst/>
          </a:prstGeom>
          <a:solidFill>
            <a:srgbClr val="FFFFFF">
              <a:alpha val="66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3"/>
          <p:cNvSpPr txBox="1"/>
          <p:nvPr/>
        </p:nvSpPr>
        <p:spPr>
          <a:xfrm>
            <a:off x="2971800" y="1133125"/>
            <a:ext cx="2847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Output layer</a:t>
            </a:r>
            <a:endParaRPr sz="1000" b="1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3" name="Google Shape;1363;p33"/>
          <p:cNvSpPr txBox="1"/>
          <p:nvPr/>
        </p:nvSpPr>
        <p:spPr>
          <a:xfrm>
            <a:off x="3072000" y="1552225"/>
            <a:ext cx="58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Assume we have already generated K tokens, generate the next one.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4" name="Google Shape;1364;p33"/>
          <p:cNvSpPr txBox="1"/>
          <p:nvPr/>
        </p:nvSpPr>
        <p:spPr>
          <a:xfrm>
            <a:off x="3072000" y="1933225"/>
            <a:ext cx="5846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decoder was used to gather all information necessary to predict a probability distribution for the next token (K), over the whole vocab. 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5" name="Google Shape;1365;p33"/>
          <p:cNvSpPr txBox="1"/>
          <p:nvPr/>
        </p:nvSpPr>
        <p:spPr>
          <a:xfrm>
            <a:off x="3072000" y="2619025"/>
            <a:ext cx="58461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Simple: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linear projection of token K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SoftMax normalization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6" name="Google Shape;1366;p33"/>
          <p:cNvSpPr txBox="1"/>
          <p:nvPr/>
        </p:nvSpPr>
        <p:spPr>
          <a:xfrm>
            <a:off x="-76200" y="47907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to Basil Mustafa for slide inspiration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7" name="Google Shape;1367;p33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4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 - Summary and results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Shazeer, Niki Parmar, Jakob Uszkoreit, Llion Jones, Aidan N. Gomez, Łukasz Kaiser, Illia Polosukhin</a:t>
            </a:r>
            <a:endParaRPr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73" name="Google Shape;1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11" y="1102200"/>
            <a:ext cx="4292564" cy="379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875" y="1864200"/>
            <a:ext cx="4385725" cy="1942311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34"/>
          <p:cNvSpPr txBox="1"/>
          <p:nvPr/>
        </p:nvSpPr>
        <p:spPr>
          <a:xfrm>
            <a:off x="-76200" y="4862727"/>
            <a:ext cx="550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Animation source: https://ai.googleblog.com/2017/08/transformer-novel-neural-network.html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Table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first </a:t>
            </a:r>
            <a:r>
              <a:rPr lang="en" sz="3600" b="1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(1.5</a:t>
            </a:r>
            <a:r>
              <a:rPr lang="en" sz="3600" b="1" baseline="300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3600" b="1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big takeover: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Language Modeling / NLP</a:t>
            </a:r>
            <a:endParaRPr sz="48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6"/>
          <p:cNvSpPr txBox="1"/>
          <p:nvPr/>
        </p:nvSpPr>
        <p:spPr>
          <a:xfrm>
            <a:off x="0" y="0"/>
            <a:ext cx="30861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Decoder-only</a:t>
            </a:r>
            <a:endParaRPr sz="3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GPT</a:t>
            </a:r>
            <a:endParaRPr sz="3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6" name="Google Shape;1386;p36"/>
          <p:cNvSpPr txBox="1"/>
          <p:nvPr/>
        </p:nvSpPr>
        <p:spPr>
          <a:xfrm>
            <a:off x="3086100" y="0"/>
            <a:ext cx="29718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Encoder-only</a:t>
            </a:r>
            <a:endParaRPr sz="3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BERT</a:t>
            </a:r>
            <a:endParaRPr sz="3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7" name="Google Shape;1387;p36"/>
          <p:cNvSpPr txBox="1"/>
          <p:nvPr/>
        </p:nvSpPr>
        <p:spPr>
          <a:xfrm>
            <a:off x="6057900" y="0"/>
            <a:ext cx="30861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Enc-Dec</a:t>
            </a:r>
            <a:endParaRPr sz="3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T5</a:t>
            </a:r>
            <a:endParaRPr sz="3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88" name="Google Shape;1388;p36"/>
          <p:cNvGrpSpPr/>
          <p:nvPr/>
        </p:nvGrpSpPr>
        <p:grpSpPr>
          <a:xfrm>
            <a:off x="3072000" y="2126550"/>
            <a:ext cx="2971800" cy="2898600"/>
            <a:chOff x="3072000" y="2126550"/>
            <a:chExt cx="2971800" cy="2898600"/>
          </a:xfrm>
        </p:grpSpPr>
        <p:pic>
          <p:nvPicPr>
            <p:cNvPr id="1389" name="Google Shape;1389;p36"/>
            <p:cNvPicPr preferRelativeResize="0"/>
            <p:nvPr/>
          </p:nvPicPr>
          <p:blipFill rotWithShape="1">
            <a:blip r:embed="rId3">
              <a:alphaModFix/>
            </a:blip>
            <a:srcRect t="36487" r="52662"/>
            <a:stretch/>
          </p:blipFill>
          <p:spPr>
            <a:xfrm>
              <a:off x="3972550" y="2633125"/>
              <a:ext cx="1090525" cy="2040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6"/>
            <p:cNvSpPr txBox="1"/>
            <p:nvPr/>
          </p:nvSpPr>
          <p:spPr>
            <a:xfrm>
              <a:off x="3072000" y="4717350"/>
              <a:ext cx="297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 [cat_] </a:t>
              </a:r>
              <a:r>
                <a:rPr lang="en" sz="800" b="1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[MASK]</a:t>
              </a: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[on_] </a:t>
              </a:r>
              <a:r>
                <a:rPr lang="en" sz="800" b="1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[MASK]</a:t>
              </a: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[mat_]</a:t>
              </a:r>
              <a:endParaRPr sz="1200"/>
            </a:p>
          </p:txBody>
        </p:sp>
        <p:sp>
          <p:nvSpPr>
            <p:cNvPr id="1391" name="Google Shape;1391;p36"/>
            <p:cNvSpPr txBox="1"/>
            <p:nvPr/>
          </p:nvSpPr>
          <p:spPr>
            <a:xfrm>
              <a:off x="3072000" y="2126550"/>
              <a:ext cx="297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[*]    [*]   </a:t>
              </a:r>
              <a:r>
                <a:rPr lang="en" sz="800" b="1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[sat_]</a:t>
              </a: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[*]  </a:t>
              </a:r>
              <a:r>
                <a:rPr lang="en" sz="800" b="1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</a:t>
              </a: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[*]</a:t>
              </a:r>
              <a:endParaRPr sz="1200"/>
            </a:p>
          </p:txBody>
        </p:sp>
      </p:grpSp>
      <p:pic>
        <p:nvPicPr>
          <p:cNvPr id="1392" name="Google Shape;1392;p36"/>
          <p:cNvPicPr preferRelativeResize="0"/>
          <p:nvPr/>
        </p:nvPicPr>
        <p:blipFill rotWithShape="1">
          <a:blip r:embed="rId3">
            <a:alphaModFix/>
          </a:blip>
          <a:srcRect l="49859" t="52518"/>
          <a:stretch/>
        </p:blipFill>
        <p:spPr>
          <a:xfrm>
            <a:off x="965475" y="3001425"/>
            <a:ext cx="1155125" cy="15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36"/>
          <p:cNvPicPr preferRelativeResize="0"/>
          <p:nvPr/>
        </p:nvPicPr>
        <p:blipFill rotWithShape="1">
          <a:blip r:embed="rId3">
            <a:alphaModFix/>
          </a:blip>
          <a:srcRect l="49859" b="63731"/>
          <a:stretch/>
        </p:blipFill>
        <p:spPr>
          <a:xfrm>
            <a:off x="965475" y="1836675"/>
            <a:ext cx="1155125" cy="116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36"/>
          <p:cNvSpPr txBox="1"/>
          <p:nvPr/>
        </p:nvSpPr>
        <p:spPr>
          <a:xfrm>
            <a:off x="0" y="4648200"/>
            <a:ext cx="163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[START] [The_] [cat_]</a:t>
            </a:r>
            <a:endParaRPr/>
          </a:p>
        </p:txBody>
      </p:sp>
      <p:sp>
        <p:nvSpPr>
          <p:cNvPr id="1395" name="Google Shape;1395;p36"/>
          <p:cNvSpPr txBox="1"/>
          <p:nvPr/>
        </p:nvSpPr>
        <p:spPr>
          <a:xfrm>
            <a:off x="886175" y="1524000"/>
            <a:ext cx="188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[sat_]</a:t>
            </a:r>
            <a:endParaRPr b="1"/>
          </a:p>
        </p:txBody>
      </p:sp>
      <p:grpSp>
        <p:nvGrpSpPr>
          <p:cNvPr id="1396" name="Google Shape;1396;p36"/>
          <p:cNvGrpSpPr/>
          <p:nvPr/>
        </p:nvGrpSpPr>
        <p:grpSpPr>
          <a:xfrm>
            <a:off x="6043800" y="1212150"/>
            <a:ext cx="3124200" cy="3877500"/>
            <a:chOff x="6043800" y="1212150"/>
            <a:chExt cx="3124200" cy="3877500"/>
          </a:xfrm>
        </p:grpSpPr>
        <p:pic>
          <p:nvPicPr>
            <p:cNvPr id="1397" name="Google Shape;139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6075" y="1838675"/>
              <a:ext cx="1812199" cy="2527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8" name="Google Shape;1398;p36"/>
            <p:cNvSpPr txBox="1"/>
            <p:nvPr/>
          </p:nvSpPr>
          <p:spPr>
            <a:xfrm>
              <a:off x="6043800" y="4412550"/>
              <a:ext cx="2971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Translate EN-DE: This is good.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Summarize: state authorities dispatched…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Is this toxic: You look beautiful today!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399" name="Google Shape;1399;p36"/>
            <p:cNvSpPr txBox="1"/>
            <p:nvPr/>
          </p:nvSpPr>
          <p:spPr>
            <a:xfrm>
              <a:off x="6196200" y="1212150"/>
              <a:ext cx="2971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Das ist gut.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 storm in Attala caused 6 victims.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This is not toxic.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400" name="Google Shape;1400;p36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second big takeover: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</a:t>
            </a:r>
            <a:endParaRPr sz="48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r="1273"/>
          <a:stretch/>
        </p:blipFill>
        <p:spPr>
          <a:xfrm>
            <a:off x="3928650" y="1525400"/>
            <a:ext cx="5215348" cy="355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38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 Image is Worth 16x16 Words: Transformers for Image Recognition at Scale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A Dosovitskiy, L Beyer, A Kolesnikov, D Weissenborn, X Zhai, T Unterthiner, M Dehghani, M Minderer, G Heigold, S Gelly, J Uszkoreit, N Houlsby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12" name="Google Shape;1412;p38"/>
          <p:cNvPicPr preferRelativeResize="0"/>
          <p:nvPr/>
        </p:nvPicPr>
        <p:blipFill rotWithShape="1">
          <a:blip r:embed="rId3">
            <a:alphaModFix/>
          </a:blip>
          <a:srcRect t="64022" r="1273"/>
          <a:stretch/>
        </p:blipFill>
        <p:spPr>
          <a:xfrm>
            <a:off x="3928650" y="3802951"/>
            <a:ext cx="5215348" cy="12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38"/>
          <p:cNvSpPr txBox="1"/>
          <p:nvPr/>
        </p:nvSpPr>
        <p:spPr>
          <a:xfrm>
            <a:off x="4876800" y="838200"/>
            <a:ext cx="4494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Vision Transformer (ViT)</a:t>
            </a:r>
            <a:endParaRPr sz="32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4" name="Google Shape;1414;p38"/>
          <p:cNvSpPr txBox="1"/>
          <p:nvPr/>
        </p:nvSpPr>
        <p:spPr>
          <a:xfrm>
            <a:off x="0" y="1143000"/>
            <a:ext cx="3464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Many prior works attempted to introduce self-attention at the pixel level.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5" name="Google Shape;1415;p38"/>
          <p:cNvSpPr txBox="1"/>
          <p:nvPr/>
        </p:nvSpPr>
        <p:spPr>
          <a:xfrm>
            <a:off x="0" y="1752600"/>
            <a:ext cx="441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For 224px², that's 50k sequence length, too much!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6" name="Google Shape;1416;p38"/>
          <p:cNvSpPr txBox="1"/>
          <p:nvPr/>
        </p:nvSpPr>
        <p:spPr>
          <a:xfrm>
            <a:off x="0" y="2133600"/>
            <a:ext cx="40782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Thus, most works restrict attention to local pixel neighborhoods, or as high-level mechanism on top of detections.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7" name="Google Shape;1417;p38"/>
          <p:cNvSpPr txBox="1"/>
          <p:nvPr/>
        </p:nvSpPr>
        <p:spPr>
          <a:xfrm>
            <a:off x="0" y="3581400"/>
            <a:ext cx="40146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key breakthrough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in using the full Transformer architecture, standalone, was to </a:t>
            </a: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"tokenize" the image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by </a:t>
            </a:r>
            <a:r>
              <a:rPr lang="en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cutting it into patches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of 16px², and treating each patch as a token, e.g. embedding it into input space.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9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Side-note: MLP-Mixer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I Tolstikhin, N Houlsby, A Kolesnikov, L Beyer, X Zhai, T Unterthiner, J Yung, A Steiner, D Keysers, J Uszkoreit, M Lucic, A Dosovitskiy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3" name="Google Shape;1423;p39"/>
          <p:cNvSpPr txBox="1"/>
          <p:nvPr/>
        </p:nvSpPr>
        <p:spPr>
          <a:xfrm>
            <a:off x="0" y="838200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After ViT answered the question "Are convolutions really needed to process images?" with NO...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We wondered if self-attention is really needed?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4" name="Google Shape;1424;p39"/>
          <p:cNvSpPr txBox="1"/>
          <p:nvPr/>
        </p:nvSpPr>
        <p:spPr>
          <a:xfrm>
            <a:off x="0" y="1371600"/>
            <a:ext cx="9144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role of self-attention is to "mix" information across tokens.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Another simple way to achieve this, is to "transpose" tokens and run that through an MLP: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25" name="Google Shape;1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886" y="1957100"/>
            <a:ext cx="7196227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39"/>
          <p:cNvPicPr preferRelativeResize="0"/>
          <p:nvPr/>
        </p:nvPicPr>
        <p:blipFill rotWithShape="1">
          <a:blip r:embed="rId4">
            <a:alphaModFix/>
          </a:blip>
          <a:srcRect t="4232"/>
          <a:stretch/>
        </p:blipFill>
        <p:spPr>
          <a:xfrm>
            <a:off x="1189088" y="3411800"/>
            <a:ext cx="6765825" cy="17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third big takeover: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sz="48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0" y="0"/>
            <a:ext cx="4586100" cy="2561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Convolutional NNs (+ResNets)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557900" y="0"/>
            <a:ext cx="4586100" cy="256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Lang. Proc.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Recurrent NNs (+LSTMs)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054000" y="2561100"/>
            <a:ext cx="3036000" cy="2592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Seq2Seq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0" y="2561100"/>
            <a:ext cx="3054000" cy="25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Deep Belief Nets (+non-DL)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0" y="1032328"/>
            <a:ext cx="4189076" cy="12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847175" y="1997275"/>
            <a:ext cx="430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        e         l                                    l          o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t="17904" r="65183"/>
          <a:stretch/>
        </p:blipFill>
        <p:spPr>
          <a:xfrm>
            <a:off x="336800" y="4560418"/>
            <a:ext cx="457751" cy="2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0" y="4857875"/>
            <a:ext cx="89181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 CNN image CC-BY-SA by Aphex34 for Wikipedia https://commons.wikimedia.org/wiki/File:Typical_cnn.png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 RNN image CC-BY-SA by GChe for Wikipedia https://commons.wikimedia.org/wiki/File:The_LSTM_Cell.svg 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36787" y="4255625"/>
            <a:ext cx="4578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GRBM</a:t>
            </a:r>
            <a:endParaRPr sz="600"/>
          </a:p>
        </p:txBody>
      </p:sp>
      <p:sp>
        <p:nvSpPr>
          <p:cNvPr id="98" name="Google Shape;98;p16"/>
          <p:cNvSpPr/>
          <p:nvPr/>
        </p:nvSpPr>
        <p:spPr>
          <a:xfrm>
            <a:off x="946387" y="4255625"/>
            <a:ext cx="4578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🔒</a:t>
            </a:r>
            <a:endParaRPr sz="600"/>
          </a:p>
        </p:txBody>
      </p:sp>
      <p:sp>
        <p:nvSpPr>
          <p:cNvPr id="99" name="Google Shape;99;p16"/>
          <p:cNvSpPr/>
          <p:nvPr/>
        </p:nvSpPr>
        <p:spPr>
          <a:xfrm>
            <a:off x="946387" y="3950825"/>
            <a:ext cx="457800" cy="214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RBM</a:t>
            </a:r>
            <a:endParaRPr sz="600"/>
          </a:p>
        </p:txBody>
      </p:sp>
      <p:sp>
        <p:nvSpPr>
          <p:cNvPr id="100" name="Google Shape;100;p16"/>
          <p:cNvSpPr/>
          <p:nvPr/>
        </p:nvSpPr>
        <p:spPr>
          <a:xfrm>
            <a:off x="1555987" y="3950825"/>
            <a:ext cx="457800" cy="214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🔒</a:t>
            </a:r>
            <a:endParaRPr sz="600"/>
          </a:p>
        </p:txBody>
      </p:sp>
      <p:cxnSp>
        <p:nvCxnSpPr>
          <p:cNvPr id="101" name="Google Shape;101;p16"/>
          <p:cNvCxnSpPr>
            <a:stCxn id="102" idx="0"/>
          </p:cNvCxnSpPr>
          <p:nvPr/>
        </p:nvCxnSpPr>
        <p:spPr>
          <a:xfrm rot="10800000">
            <a:off x="2394475" y="3497818"/>
            <a:ext cx="0" cy="10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3" name="Google Shape;103;p16"/>
          <p:cNvSpPr/>
          <p:nvPr/>
        </p:nvSpPr>
        <p:spPr>
          <a:xfrm>
            <a:off x="1555987" y="3646025"/>
            <a:ext cx="457800" cy="214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RBM</a:t>
            </a:r>
            <a:endParaRPr sz="600"/>
          </a:p>
        </p:txBody>
      </p:sp>
      <p:sp>
        <p:nvSpPr>
          <p:cNvPr id="104" name="Google Shape;104;p16"/>
          <p:cNvSpPr/>
          <p:nvPr/>
        </p:nvSpPr>
        <p:spPr>
          <a:xfrm>
            <a:off x="2165587" y="3950825"/>
            <a:ext cx="457800" cy="2142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DBN</a:t>
            </a:r>
            <a:endParaRPr sz="600"/>
          </a:p>
        </p:txBody>
      </p:sp>
      <p:sp>
        <p:nvSpPr>
          <p:cNvPr id="105" name="Google Shape;105;p16"/>
          <p:cNvSpPr/>
          <p:nvPr/>
        </p:nvSpPr>
        <p:spPr>
          <a:xfrm>
            <a:off x="2165587" y="3646025"/>
            <a:ext cx="457800" cy="214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DBN</a:t>
            </a:r>
            <a:endParaRPr sz="600"/>
          </a:p>
        </p:txBody>
      </p:sp>
      <p:sp>
        <p:nvSpPr>
          <p:cNvPr id="106" name="Google Shape;106;p16"/>
          <p:cNvSpPr/>
          <p:nvPr/>
        </p:nvSpPr>
        <p:spPr>
          <a:xfrm>
            <a:off x="2165587" y="4255625"/>
            <a:ext cx="4578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DBN</a:t>
            </a:r>
            <a:endParaRPr sz="600"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t="17904" r="65183"/>
          <a:stretch/>
        </p:blipFill>
        <p:spPr>
          <a:xfrm>
            <a:off x="2165600" y="4560418"/>
            <a:ext cx="457751" cy="29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97" idx="2"/>
            <a:endCxn id="95" idx="0"/>
          </p:cNvCxnSpPr>
          <p:nvPr/>
        </p:nvCxnSpPr>
        <p:spPr>
          <a:xfrm>
            <a:off x="565687" y="4469825"/>
            <a:ext cx="0" cy="9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6"/>
          <p:cNvCxnSpPr>
            <a:stCxn id="99" idx="2"/>
            <a:endCxn id="98" idx="0"/>
          </p:cNvCxnSpPr>
          <p:nvPr/>
        </p:nvCxnSpPr>
        <p:spPr>
          <a:xfrm>
            <a:off x="1175287" y="4165025"/>
            <a:ext cx="0" cy="9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6"/>
          <p:cNvCxnSpPr>
            <a:stCxn id="103" idx="2"/>
            <a:endCxn id="100" idx="0"/>
          </p:cNvCxnSpPr>
          <p:nvPr/>
        </p:nvCxnSpPr>
        <p:spPr>
          <a:xfrm>
            <a:off x="1784887" y="3860225"/>
            <a:ext cx="0" cy="9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6"/>
          <p:cNvSpPr txBox="1"/>
          <p:nvPr/>
        </p:nvSpPr>
        <p:spPr>
          <a:xfrm>
            <a:off x="3094575" y="4511875"/>
            <a:ext cx="26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  e   l    l   o  </a:t>
            </a:r>
            <a:r>
              <a:rPr lang="en" sz="700"/>
              <a:t>&lt;/s&gt;</a:t>
            </a:r>
            <a:r>
              <a:rPr lang="en"/>
              <a:t>  s   a   l    u   t</a:t>
            </a:r>
            <a:endParaRPr/>
          </a:p>
        </p:txBody>
      </p:sp>
      <p:cxnSp>
        <p:nvCxnSpPr>
          <p:cNvPr id="111" name="Google Shape;111;p16"/>
          <p:cNvCxnSpPr>
            <a:stCxn id="112" idx="3"/>
          </p:cNvCxnSpPr>
          <p:nvPr/>
        </p:nvCxnSpPr>
        <p:spPr>
          <a:xfrm>
            <a:off x="3313488" y="4210325"/>
            <a:ext cx="248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6"/>
          <p:cNvSpPr/>
          <p:nvPr/>
        </p:nvSpPr>
        <p:spPr>
          <a:xfrm>
            <a:off x="3172488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13" name="Google Shape;113;p16"/>
          <p:cNvSpPr/>
          <p:nvPr/>
        </p:nvSpPr>
        <p:spPr>
          <a:xfrm>
            <a:off x="34235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14" name="Google Shape;114;p16"/>
          <p:cNvSpPr/>
          <p:nvPr/>
        </p:nvSpPr>
        <p:spPr>
          <a:xfrm>
            <a:off x="36521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15" name="Google Shape;115;p16"/>
          <p:cNvSpPr/>
          <p:nvPr/>
        </p:nvSpPr>
        <p:spPr>
          <a:xfrm>
            <a:off x="38807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16" name="Google Shape;116;p16"/>
          <p:cNvSpPr/>
          <p:nvPr/>
        </p:nvSpPr>
        <p:spPr>
          <a:xfrm>
            <a:off x="41093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17" name="Google Shape;117;p16"/>
          <p:cNvSpPr/>
          <p:nvPr/>
        </p:nvSpPr>
        <p:spPr>
          <a:xfrm>
            <a:off x="43379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18" name="Google Shape;118;p16"/>
          <p:cNvSpPr/>
          <p:nvPr/>
        </p:nvSpPr>
        <p:spPr>
          <a:xfrm>
            <a:off x="45665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19" name="Google Shape;119;p16"/>
          <p:cNvSpPr/>
          <p:nvPr/>
        </p:nvSpPr>
        <p:spPr>
          <a:xfrm>
            <a:off x="47951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20" name="Google Shape;120;p16"/>
          <p:cNvSpPr/>
          <p:nvPr/>
        </p:nvSpPr>
        <p:spPr>
          <a:xfrm>
            <a:off x="50237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21" name="Google Shape;121;p16"/>
          <p:cNvSpPr/>
          <p:nvPr/>
        </p:nvSpPr>
        <p:spPr>
          <a:xfrm>
            <a:off x="52523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22" name="Google Shape;122;p16"/>
          <p:cNvSpPr txBox="1"/>
          <p:nvPr/>
        </p:nvSpPr>
        <p:spPr>
          <a:xfrm>
            <a:off x="4275000" y="3521275"/>
            <a:ext cx="160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  a   l    u   t  </a:t>
            </a:r>
            <a:r>
              <a:rPr lang="en" sz="700">
                <a:solidFill>
                  <a:schemeClr val="dk1"/>
                </a:solidFill>
              </a:rPr>
              <a:t>&lt;/s&gt;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5480949" y="4103225"/>
            <a:ext cx="141000" cy="21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3243000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6"/>
          <p:cNvCxnSpPr/>
          <p:nvPr/>
        </p:nvCxnSpPr>
        <p:spPr>
          <a:xfrm rot="10800000">
            <a:off x="3494061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6"/>
          <p:cNvCxnSpPr/>
          <p:nvPr/>
        </p:nvCxnSpPr>
        <p:spPr>
          <a:xfrm rot="10800000">
            <a:off x="3723992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6"/>
          <p:cNvCxnSpPr/>
          <p:nvPr/>
        </p:nvCxnSpPr>
        <p:spPr>
          <a:xfrm rot="10800000">
            <a:off x="3952592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16"/>
          <p:cNvCxnSpPr/>
          <p:nvPr/>
        </p:nvCxnSpPr>
        <p:spPr>
          <a:xfrm rot="10800000">
            <a:off x="4173705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6"/>
          <p:cNvCxnSpPr/>
          <p:nvPr/>
        </p:nvCxnSpPr>
        <p:spPr>
          <a:xfrm rot="10800000">
            <a:off x="4408461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6"/>
          <p:cNvCxnSpPr/>
          <p:nvPr/>
        </p:nvCxnSpPr>
        <p:spPr>
          <a:xfrm rot="10800000">
            <a:off x="4637061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6"/>
          <p:cNvCxnSpPr/>
          <p:nvPr/>
        </p:nvCxnSpPr>
        <p:spPr>
          <a:xfrm rot="10800000">
            <a:off x="4873148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16"/>
          <p:cNvCxnSpPr/>
          <p:nvPr/>
        </p:nvCxnSpPr>
        <p:spPr>
          <a:xfrm rot="10800000">
            <a:off x="5094261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16"/>
          <p:cNvCxnSpPr/>
          <p:nvPr/>
        </p:nvCxnSpPr>
        <p:spPr>
          <a:xfrm rot="10800000">
            <a:off x="5330348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6"/>
          <p:cNvCxnSpPr/>
          <p:nvPr/>
        </p:nvCxnSpPr>
        <p:spPr>
          <a:xfrm rot="10800000">
            <a:off x="5558948" y="43174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6"/>
          <p:cNvCxnSpPr/>
          <p:nvPr/>
        </p:nvCxnSpPr>
        <p:spPr>
          <a:xfrm rot="10800000">
            <a:off x="4408461" y="3837764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6"/>
          <p:cNvCxnSpPr/>
          <p:nvPr/>
        </p:nvCxnSpPr>
        <p:spPr>
          <a:xfrm rot="10800000">
            <a:off x="4637061" y="3837764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6"/>
          <p:cNvCxnSpPr/>
          <p:nvPr/>
        </p:nvCxnSpPr>
        <p:spPr>
          <a:xfrm rot="10800000">
            <a:off x="4873148" y="3837764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6"/>
          <p:cNvCxnSpPr/>
          <p:nvPr/>
        </p:nvCxnSpPr>
        <p:spPr>
          <a:xfrm rot="10800000">
            <a:off x="5094261" y="3837764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6"/>
          <p:cNvCxnSpPr/>
          <p:nvPr/>
        </p:nvCxnSpPr>
        <p:spPr>
          <a:xfrm rot="10800000">
            <a:off x="5330348" y="3837764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6"/>
          <p:cNvCxnSpPr/>
          <p:nvPr/>
        </p:nvCxnSpPr>
        <p:spPr>
          <a:xfrm rot="10800000">
            <a:off x="5558948" y="3837764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16"/>
          <p:cNvSpPr txBox="1"/>
          <p:nvPr/>
        </p:nvSpPr>
        <p:spPr>
          <a:xfrm>
            <a:off x="6096000" y="2561100"/>
            <a:ext cx="3054000" cy="25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RL</a:t>
            </a:r>
            <a:endParaRPr sz="3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BC/GAIL</a:t>
            </a:r>
            <a:endParaRPr sz="1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000" y="3521700"/>
            <a:ext cx="2830751" cy="13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4800" y="1032325"/>
            <a:ext cx="1652425" cy="9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/>
          <p:nvPr/>
        </p:nvSpPr>
        <p:spPr>
          <a:xfrm>
            <a:off x="4856565" y="1255250"/>
            <a:ext cx="294300" cy="4713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145" name="Google Shape;145;p16"/>
          <p:cNvCxnSpPr/>
          <p:nvPr/>
        </p:nvCxnSpPr>
        <p:spPr>
          <a:xfrm rot="10800000">
            <a:off x="4995600" y="17266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" name="Google Shape;146;p16"/>
          <p:cNvSpPr/>
          <p:nvPr/>
        </p:nvSpPr>
        <p:spPr>
          <a:xfrm>
            <a:off x="5389965" y="1255250"/>
            <a:ext cx="294300" cy="4713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147" name="Google Shape;147;p16"/>
          <p:cNvCxnSpPr/>
          <p:nvPr/>
        </p:nvCxnSpPr>
        <p:spPr>
          <a:xfrm rot="10800000">
            <a:off x="5529000" y="17266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16"/>
          <p:cNvSpPr/>
          <p:nvPr/>
        </p:nvSpPr>
        <p:spPr>
          <a:xfrm>
            <a:off x="7752165" y="1255250"/>
            <a:ext cx="294300" cy="4713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149" name="Google Shape;149;p16"/>
          <p:cNvCxnSpPr/>
          <p:nvPr/>
        </p:nvCxnSpPr>
        <p:spPr>
          <a:xfrm rot="10800000">
            <a:off x="7891200" y="17266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16"/>
          <p:cNvSpPr/>
          <p:nvPr/>
        </p:nvSpPr>
        <p:spPr>
          <a:xfrm>
            <a:off x="8285565" y="1255250"/>
            <a:ext cx="294300" cy="4713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151" name="Google Shape;151;p16"/>
          <p:cNvCxnSpPr/>
          <p:nvPr/>
        </p:nvCxnSpPr>
        <p:spPr>
          <a:xfrm rot="10800000">
            <a:off x="8424600" y="1726625"/>
            <a:ext cx="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5158800" y="1347100"/>
            <a:ext cx="23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6"/>
          <p:cNvCxnSpPr/>
          <p:nvPr/>
        </p:nvCxnSpPr>
        <p:spPr>
          <a:xfrm>
            <a:off x="5158800" y="1651900"/>
            <a:ext cx="23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5692200" y="1651900"/>
            <a:ext cx="23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5692200" y="1347100"/>
            <a:ext cx="23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7521000" y="1651900"/>
            <a:ext cx="23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16"/>
          <p:cNvCxnSpPr/>
          <p:nvPr/>
        </p:nvCxnSpPr>
        <p:spPr>
          <a:xfrm>
            <a:off x="7521000" y="1347100"/>
            <a:ext cx="23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6"/>
          <p:cNvCxnSpPr/>
          <p:nvPr/>
        </p:nvCxnSpPr>
        <p:spPr>
          <a:xfrm>
            <a:off x="8054400" y="1651900"/>
            <a:ext cx="23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6"/>
          <p:cNvCxnSpPr/>
          <p:nvPr/>
        </p:nvCxnSpPr>
        <p:spPr>
          <a:xfrm>
            <a:off x="8054400" y="1347100"/>
            <a:ext cx="23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6"/>
          <p:cNvCxnSpPr>
            <a:stCxn id="150" idx="0"/>
          </p:cNvCxnSpPr>
          <p:nvPr/>
        </p:nvCxnSpPr>
        <p:spPr>
          <a:xfrm rot="10800000">
            <a:off x="8432715" y="964250"/>
            <a:ext cx="0" cy="2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16"/>
          <p:cNvSpPr txBox="1"/>
          <p:nvPr/>
        </p:nvSpPr>
        <p:spPr>
          <a:xfrm>
            <a:off x="16095" y="2100691"/>
            <a:ext cx="2943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150750" y="1817000"/>
            <a:ext cx="2943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1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Conformer: Convolution-augmented Transformer for Speech Recognition</a:t>
            </a:r>
            <a:endParaRPr sz="2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A Gulati, J Qin, C-C Chiu, N Parmar, Y Zhang, J Yu, W Han, S Wang, Z Zhang, Y Wu, R Pang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7" name="Google Shape;1437;p41"/>
          <p:cNvSpPr txBox="1"/>
          <p:nvPr/>
        </p:nvSpPr>
        <p:spPr>
          <a:xfrm>
            <a:off x="0" y="1524000"/>
            <a:ext cx="3788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Largely the same story as in computer vision.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But with spectrograms instead of images.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38" name="Google Shape;1438;p41"/>
          <p:cNvGrpSpPr/>
          <p:nvPr/>
        </p:nvGrpSpPr>
        <p:grpSpPr>
          <a:xfrm>
            <a:off x="187675" y="2279175"/>
            <a:ext cx="4415707" cy="781939"/>
            <a:chOff x="187675" y="1898175"/>
            <a:chExt cx="4415707" cy="781939"/>
          </a:xfrm>
        </p:grpSpPr>
        <p:pic>
          <p:nvPicPr>
            <p:cNvPr id="1439" name="Google Shape;1439;p41"/>
            <p:cNvPicPr preferRelativeResize="0"/>
            <p:nvPr/>
          </p:nvPicPr>
          <p:blipFill rotWithShape="1">
            <a:blip r:embed="rId3">
              <a:alphaModFix/>
            </a:blip>
            <a:srcRect t="17904" r="65183"/>
            <a:stretch/>
          </p:blipFill>
          <p:spPr>
            <a:xfrm>
              <a:off x="3392400" y="1900389"/>
              <a:ext cx="1206499" cy="779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40" name="Google Shape;1440;p41"/>
            <p:cNvCxnSpPr/>
            <p:nvPr/>
          </p:nvCxnSpPr>
          <p:spPr>
            <a:xfrm>
              <a:off x="3398653" y="1898175"/>
              <a:ext cx="0" cy="78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41"/>
            <p:cNvCxnSpPr/>
            <p:nvPr/>
          </p:nvCxnSpPr>
          <p:spPr>
            <a:xfrm>
              <a:off x="3551053" y="1898175"/>
              <a:ext cx="0" cy="78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41"/>
            <p:cNvCxnSpPr/>
            <p:nvPr/>
          </p:nvCxnSpPr>
          <p:spPr>
            <a:xfrm>
              <a:off x="3703453" y="1898175"/>
              <a:ext cx="0" cy="78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41"/>
            <p:cNvCxnSpPr/>
            <p:nvPr/>
          </p:nvCxnSpPr>
          <p:spPr>
            <a:xfrm>
              <a:off x="3855853" y="1898175"/>
              <a:ext cx="0" cy="78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41"/>
            <p:cNvCxnSpPr/>
            <p:nvPr/>
          </p:nvCxnSpPr>
          <p:spPr>
            <a:xfrm>
              <a:off x="4008253" y="1898175"/>
              <a:ext cx="0" cy="78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5" name="Google Shape;1445;p41"/>
            <p:cNvCxnSpPr/>
            <p:nvPr/>
          </p:nvCxnSpPr>
          <p:spPr>
            <a:xfrm>
              <a:off x="4160653" y="1898175"/>
              <a:ext cx="0" cy="78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6" name="Google Shape;1446;p41"/>
            <p:cNvCxnSpPr/>
            <p:nvPr/>
          </p:nvCxnSpPr>
          <p:spPr>
            <a:xfrm>
              <a:off x="4313053" y="1898175"/>
              <a:ext cx="0" cy="78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7" name="Google Shape;1447;p41"/>
            <p:cNvCxnSpPr/>
            <p:nvPr/>
          </p:nvCxnSpPr>
          <p:spPr>
            <a:xfrm>
              <a:off x="4465453" y="1898175"/>
              <a:ext cx="0" cy="78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8" name="Google Shape;1448;p41"/>
            <p:cNvCxnSpPr/>
            <p:nvPr/>
          </p:nvCxnSpPr>
          <p:spPr>
            <a:xfrm>
              <a:off x="4603381" y="1898175"/>
              <a:ext cx="0" cy="78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449" name="Google Shape;1449;p41"/>
            <p:cNvPicPr preferRelativeResize="0"/>
            <p:nvPr/>
          </p:nvPicPr>
          <p:blipFill rotWithShape="1">
            <a:blip r:embed="rId4">
              <a:alphaModFix/>
            </a:blip>
            <a:srcRect l="40712" t="36583" b="36002"/>
            <a:stretch/>
          </p:blipFill>
          <p:spPr>
            <a:xfrm>
              <a:off x="187675" y="2052575"/>
              <a:ext cx="1022325" cy="4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41"/>
            <p:cNvPicPr preferRelativeResize="0"/>
            <p:nvPr/>
          </p:nvPicPr>
          <p:blipFill rotWithShape="1">
            <a:blip r:embed="rId3">
              <a:alphaModFix/>
            </a:blip>
            <a:srcRect t="17904" r="65183"/>
            <a:stretch/>
          </p:blipFill>
          <p:spPr>
            <a:xfrm>
              <a:off x="1716000" y="1900389"/>
              <a:ext cx="1206499" cy="779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51" name="Google Shape;1451;p41"/>
            <p:cNvCxnSpPr>
              <a:stCxn id="1449" idx="3"/>
              <a:endCxn id="1450" idx="1"/>
            </p:cNvCxnSpPr>
            <p:nvPr/>
          </p:nvCxnSpPr>
          <p:spPr>
            <a:xfrm>
              <a:off x="1210000" y="2288925"/>
              <a:ext cx="506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52" name="Google Shape;1452;p41"/>
            <p:cNvCxnSpPr>
              <a:stCxn id="1450" idx="3"/>
              <a:endCxn id="1439" idx="1"/>
            </p:cNvCxnSpPr>
            <p:nvPr/>
          </p:nvCxnSpPr>
          <p:spPr>
            <a:xfrm>
              <a:off x="2922499" y="2290252"/>
              <a:ext cx="469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53" name="Google Shape;1453;p41"/>
          <p:cNvGrpSpPr/>
          <p:nvPr/>
        </p:nvGrpSpPr>
        <p:grpSpPr>
          <a:xfrm>
            <a:off x="5554138" y="533400"/>
            <a:ext cx="3224463" cy="4378050"/>
            <a:chOff x="5554138" y="533400"/>
            <a:chExt cx="3224463" cy="4378050"/>
          </a:xfrm>
        </p:grpSpPr>
        <p:pic>
          <p:nvPicPr>
            <p:cNvPr id="1454" name="Google Shape;1454;p41"/>
            <p:cNvPicPr preferRelativeResize="0"/>
            <p:nvPr/>
          </p:nvPicPr>
          <p:blipFill rotWithShape="1">
            <a:blip r:embed="rId3">
              <a:alphaModFix/>
            </a:blip>
            <a:srcRect t="17904" r="95602"/>
            <a:stretch/>
          </p:blipFill>
          <p:spPr>
            <a:xfrm>
              <a:off x="5855400" y="4131725"/>
              <a:ext cx="152402" cy="7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41"/>
            <p:cNvPicPr preferRelativeResize="0"/>
            <p:nvPr/>
          </p:nvPicPr>
          <p:blipFill rotWithShape="1">
            <a:blip r:embed="rId3">
              <a:alphaModFix/>
            </a:blip>
            <a:srcRect l="4397" t="17904" r="91204"/>
            <a:stretch/>
          </p:blipFill>
          <p:spPr>
            <a:xfrm>
              <a:off x="6071978" y="4131725"/>
              <a:ext cx="152402" cy="7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41"/>
            <p:cNvPicPr preferRelativeResize="0"/>
            <p:nvPr/>
          </p:nvPicPr>
          <p:blipFill rotWithShape="1">
            <a:blip r:embed="rId3">
              <a:alphaModFix/>
            </a:blip>
            <a:srcRect l="8795" t="17904" r="86806"/>
            <a:stretch/>
          </p:blipFill>
          <p:spPr>
            <a:xfrm>
              <a:off x="6266711" y="4131725"/>
              <a:ext cx="152402" cy="7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41"/>
            <p:cNvPicPr preferRelativeResize="0"/>
            <p:nvPr/>
          </p:nvPicPr>
          <p:blipFill rotWithShape="1">
            <a:blip r:embed="rId3">
              <a:alphaModFix/>
            </a:blip>
            <a:srcRect l="13193" t="17904" r="82408"/>
            <a:stretch/>
          </p:blipFill>
          <p:spPr>
            <a:xfrm>
              <a:off x="6488256" y="4131725"/>
              <a:ext cx="152402" cy="7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54137" y="918652"/>
              <a:ext cx="2303775" cy="321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41"/>
            <p:cNvSpPr txBox="1"/>
            <p:nvPr/>
          </p:nvSpPr>
          <p:spPr>
            <a:xfrm>
              <a:off x="6795900" y="4116225"/>
              <a:ext cx="198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[The_] [detective_] [invest]</a:t>
              </a:r>
              <a:endParaRPr sz="8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460" name="Google Shape;1460;p41"/>
            <p:cNvSpPr txBox="1"/>
            <p:nvPr/>
          </p:nvSpPr>
          <p:spPr>
            <a:xfrm>
              <a:off x="6705600" y="533400"/>
              <a:ext cx="783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0212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[igat]</a:t>
              </a:r>
              <a:endParaRPr/>
            </a:p>
          </p:txBody>
        </p:sp>
      </p:grpSp>
      <p:sp>
        <p:nvSpPr>
          <p:cNvPr id="1461" name="Google Shape;1461;p41"/>
          <p:cNvSpPr txBox="1"/>
          <p:nvPr/>
        </p:nvSpPr>
        <p:spPr>
          <a:xfrm>
            <a:off x="0" y="3581400"/>
            <a:ext cx="5030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Add a third type of block using convolutions, and slightly reorder blocks, but overall very transformer-like.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2" name="Google Shape;1462;p41"/>
          <p:cNvSpPr txBox="1"/>
          <p:nvPr/>
        </p:nvSpPr>
        <p:spPr>
          <a:xfrm>
            <a:off x="0" y="4267200"/>
            <a:ext cx="3788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Exists as encoder-decoder variant, or as encoder-only variant with CTC loss.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3" name="Google Shape;1463;p41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4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fourth big takeover: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Reinforcement Learning</a:t>
            </a:r>
            <a:endParaRPr sz="48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3"/>
          <p:cNvSpPr txBox="1"/>
          <p:nvPr/>
        </p:nvSpPr>
        <p:spPr>
          <a:xfrm>
            <a:off x="381000" y="983525"/>
            <a:ext cx="70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Cast the (supervised/offline) RL problem into a sequence ("language") modeling task: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4" name="Google Shape;1474;p43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Decision Transformer: Reinforcement Learning via Sequence Modeling</a:t>
            </a:r>
            <a:endParaRPr sz="2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2021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L Chen, K Lu, A Rajeswaran, K Lee, A Grover, M Laskin, P Abbeel, A Srinivas, I Mordatch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5" name="Google Shape;1475;p43"/>
          <p:cNvSpPr txBox="1"/>
          <p:nvPr/>
        </p:nvSpPr>
        <p:spPr>
          <a:xfrm>
            <a:off x="0" y="48669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Slide credit: Igor Mordatch</a:t>
            </a:r>
            <a:endParaRPr sz="1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76" name="Google Shape;1476;p43"/>
          <p:cNvPicPr preferRelativeResize="0"/>
          <p:nvPr/>
        </p:nvPicPr>
        <p:blipFill rotWithShape="1">
          <a:blip r:embed="rId3">
            <a:alphaModFix/>
          </a:blip>
          <a:srcRect t="44311" r="53492"/>
          <a:stretch/>
        </p:blipFill>
        <p:spPr>
          <a:xfrm>
            <a:off x="484225" y="2384775"/>
            <a:ext cx="2472051" cy="125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43"/>
          <p:cNvSpPr txBox="1"/>
          <p:nvPr/>
        </p:nvSpPr>
        <p:spPr>
          <a:xfrm>
            <a:off x="381000" y="3962400"/>
            <a:ext cx="6935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Can generate/decode sequences of actions with desired return (eg skill)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trick is prompting: </a:t>
            </a: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"The following is a trajectory of an expert player: [obs] ..."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8" name="Google Shape;1478;p43"/>
          <p:cNvPicPr preferRelativeResize="0"/>
          <p:nvPr/>
        </p:nvPicPr>
        <p:blipFill rotWithShape="1">
          <a:blip r:embed="rId3">
            <a:alphaModFix/>
          </a:blip>
          <a:srcRect t="44311" r="37300"/>
          <a:stretch/>
        </p:blipFill>
        <p:spPr>
          <a:xfrm>
            <a:off x="484225" y="2384775"/>
            <a:ext cx="3332826" cy="12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43"/>
          <p:cNvPicPr preferRelativeResize="0"/>
          <p:nvPr/>
        </p:nvPicPr>
        <p:blipFill rotWithShape="1">
          <a:blip r:embed="rId3">
            <a:alphaModFix/>
          </a:blip>
          <a:srcRect t="44311" r="22033"/>
          <a:stretch/>
        </p:blipFill>
        <p:spPr>
          <a:xfrm>
            <a:off x="484225" y="2384775"/>
            <a:ext cx="4144224" cy="12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3"/>
          <p:cNvPicPr preferRelativeResize="0"/>
          <p:nvPr/>
        </p:nvPicPr>
        <p:blipFill rotWithShape="1">
          <a:blip r:embed="rId3">
            <a:alphaModFix/>
          </a:blip>
          <a:srcRect t="44311"/>
          <a:stretch/>
        </p:blipFill>
        <p:spPr>
          <a:xfrm>
            <a:off x="484225" y="2384775"/>
            <a:ext cx="5315376" cy="12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225" y="1383775"/>
            <a:ext cx="5315376" cy="22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4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Transformer's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Unification of communities</a:t>
            </a:r>
            <a:endParaRPr sz="54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900" y="2806700"/>
            <a:ext cx="3149849" cy="222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45"/>
          <p:cNvSpPr txBox="1"/>
          <p:nvPr/>
        </p:nvSpPr>
        <p:spPr>
          <a:xfrm>
            <a:off x="381000" y="983525"/>
            <a:ext cx="37887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Tokenize different modalities each in their own way (some kind of "patching"), and send them all jointly into a Transformer...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Seems to just work...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Currently an explosion of works doing this!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3" name="Google Shape;1493;p45"/>
          <p:cNvSpPr txBox="1"/>
          <p:nvPr/>
        </p:nvSpPr>
        <p:spPr>
          <a:xfrm>
            <a:off x="0" y="4485925"/>
            <a:ext cx="89181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Images from: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 LIMoE by B Mustafa, C Riquelme, J Puigcerver, R Jenatton, N Houlsby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 MERLOT Reserve by R Zellers, J Lu, X Lu, Y Yu, Y Zhao, M Salehi, A Kusupati, J Hessel, A Farhadi, Y Choi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[3] VATT by H Akbari, L Yuan, R Qian, W-H Chuang, S-F Chang, Y Cui, B Gong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4" name="Google Shape;1494;p45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Anything you can tokenize, you can feed to Transformer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 2021</a:t>
            </a: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onwards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95" name="Google Shape;14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074" y="560325"/>
            <a:ext cx="3149850" cy="23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400" y="2656446"/>
            <a:ext cx="4649600" cy="150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775" y="2812697"/>
            <a:ext cx="4902324" cy="15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45"/>
          <p:cNvSpPr txBox="1"/>
          <p:nvPr/>
        </p:nvSpPr>
        <p:spPr>
          <a:xfrm>
            <a:off x="1466975" y="4198400"/>
            <a:ext cx="30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[1]</a:t>
            </a:r>
            <a:endParaRPr/>
          </a:p>
        </p:txBody>
      </p:sp>
      <p:sp>
        <p:nvSpPr>
          <p:cNvPr id="1499" name="Google Shape;1499;p45"/>
          <p:cNvSpPr txBox="1"/>
          <p:nvPr/>
        </p:nvSpPr>
        <p:spPr>
          <a:xfrm>
            <a:off x="6122575" y="560325"/>
            <a:ext cx="30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[2]</a:t>
            </a:r>
            <a:endParaRPr/>
          </a:p>
        </p:txBody>
      </p:sp>
      <p:sp>
        <p:nvSpPr>
          <p:cNvPr id="1500" name="Google Shape;1500;p45"/>
          <p:cNvSpPr txBox="1"/>
          <p:nvPr/>
        </p:nvSpPr>
        <p:spPr>
          <a:xfrm>
            <a:off x="6317177" y="2888900"/>
            <a:ext cx="30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[3]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 note on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Efficient Transformers</a:t>
            </a:r>
            <a:endParaRPr sz="48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7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 note on Efficient Transformers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1" name="Google Shape;1511;p47"/>
          <p:cNvSpPr txBox="1"/>
          <p:nvPr/>
        </p:nvSpPr>
        <p:spPr>
          <a:xfrm>
            <a:off x="381000" y="983525"/>
            <a:ext cx="63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self-attention operation complexity is O(N²) for sequence length N.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2" name="Google Shape;1512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7"/>
          <p:cNvSpPr txBox="1"/>
          <p:nvPr/>
        </p:nvSpPr>
        <p:spPr>
          <a:xfrm>
            <a:off x="0" y="4746183"/>
            <a:ext cx="89181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Based on "Efficient Transformers: A Survey" by Yi Tay, Mostafa Dehghani, Dara Bahri, Donald Metzler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and "Long Range Arena: A Benchmark for Efficient Transformers" by Y Tay, M Dehghani, S Abnar, Y Shen, D Bahri, P Pham, J Rao, L Yang, S Ruder, D Metzler</a:t>
            </a:r>
            <a:endParaRPr sz="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4" name="Google Shape;1514;p47"/>
          <p:cNvSpPr txBox="1"/>
          <p:nvPr/>
        </p:nvSpPr>
        <p:spPr>
          <a:xfrm>
            <a:off x="381000" y="1364525"/>
            <a:ext cx="43788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We'd like to use large N: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Whole articles or books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Full video movies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 resolution images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5" name="Google Shape;1515;p47"/>
          <p:cNvSpPr txBox="1"/>
          <p:nvPr/>
        </p:nvSpPr>
        <p:spPr>
          <a:xfrm>
            <a:off x="381000" y="2431325"/>
            <a:ext cx="4295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Many O(N) approximations to the full self-attention have been proposed in the past two years.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16" name="Google Shape;15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406" y="1383725"/>
            <a:ext cx="4378894" cy="34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375" y="1590987"/>
            <a:ext cx="3429176" cy="28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47"/>
          <p:cNvSpPr txBox="1"/>
          <p:nvPr/>
        </p:nvSpPr>
        <p:spPr>
          <a:xfrm>
            <a:off x="381000" y="3193325"/>
            <a:ext cx="4257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Unfortunately, none provides a clear improvement.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They always trade-off between speed and quality.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Google Shape;15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062" y="0"/>
            <a:ext cx="36878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4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80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Thanks for your... 🥁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</a:t>
            </a:r>
            <a:endParaRPr sz="79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5" name="Google Shape;1525;p48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Transformer's takeover: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One community at a time</a:t>
            </a:r>
            <a:endParaRPr sz="55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0" y="0"/>
            <a:ext cx="3054000" cy="2561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3054000" y="0"/>
            <a:ext cx="3036000" cy="256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Lang. Proc.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3062925" y="2561100"/>
            <a:ext cx="3036000" cy="2561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8975" y="2561100"/>
            <a:ext cx="3054000" cy="256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11" y="735346"/>
            <a:ext cx="1143751" cy="15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049" y="735346"/>
            <a:ext cx="1143751" cy="15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11" y="3314071"/>
            <a:ext cx="1143751" cy="15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061" y="3314071"/>
            <a:ext cx="1143751" cy="159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6096000" y="0"/>
            <a:ext cx="3054000" cy="2561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Reinf. Learning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6104975" y="2561100"/>
            <a:ext cx="3054000" cy="256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Graphs/Science</a:t>
            </a:r>
            <a:endParaRPr sz="2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111" y="735346"/>
            <a:ext cx="1143751" cy="15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111" y="3314071"/>
            <a:ext cx="1143751" cy="159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-76200" y="4953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Transformer image source: "Attention Is All You Need" paper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The origins:</a:t>
            </a:r>
            <a:endParaRPr sz="36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Translation, learned alignment</a:t>
            </a:r>
            <a:endParaRPr sz="48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Neural Machine Translation by Jointly Learning to Align and Translate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Dzmitry Bahdanau, KyungHyun Cho, Yoshua Bengio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75" y="3037151"/>
            <a:ext cx="7805601" cy="20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25" y="886550"/>
            <a:ext cx="1613575" cy="277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180" y="843188"/>
            <a:ext cx="2557600" cy="28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4919100" y="2431900"/>
            <a:ext cx="4140300" cy="1357500"/>
          </a:xfrm>
          <a:prstGeom prst="rect">
            <a:avLst/>
          </a:prstGeom>
          <a:solidFill>
            <a:srgbClr val="FAFAFA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0" y="0"/>
            <a:ext cx="91440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All You Need</a:t>
            </a:r>
            <a:endParaRPr sz="23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r>
              <a:rPr lang="en" sz="12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Ashish Vaswani, Noam </a:t>
            </a:r>
            <a:r>
              <a:rPr lang="en" sz="120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Shazeer</a:t>
            </a:r>
            <a:r>
              <a:rPr lang="en" sz="12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Niki Parmar, Jakob </a:t>
            </a:r>
            <a:r>
              <a:rPr lang="en" sz="120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Uszkoreit</a:t>
            </a:r>
            <a:r>
              <a:rPr lang="en" sz="12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20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Llion</a:t>
            </a:r>
            <a:r>
              <a:rPr lang="en" sz="12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Jones, Aidan N. Gomez, </a:t>
            </a:r>
            <a:r>
              <a:rPr lang="en" sz="120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Łukasz</a:t>
            </a:r>
            <a:r>
              <a:rPr lang="en" sz="12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Kaiser, </a:t>
            </a:r>
            <a:r>
              <a:rPr lang="en" sz="120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Illia</a:t>
            </a:r>
            <a:r>
              <a:rPr lang="en" sz="120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20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Polosukhin</a:t>
            </a:r>
            <a:endParaRPr sz="12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0" y="980725"/>
            <a:ext cx="50403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Attention is a function similar to a "soft" </a:t>
            </a:r>
            <a:r>
              <a:rPr lang="en">
                <a:solidFill>
                  <a:srgbClr val="BF9000"/>
                </a:solidFill>
                <a:latin typeface="Google Sans"/>
                <a:ea typeface="Google Sans"/>
                <a:cs typeface="Google Sans"/>
                <a:sym typeface="Google Sans"/>
              </a:rPr>
              <a:t>k</a:t>
            </a:r>
            <a:r>
              <a:rPr lang="en">
                <a:solidFill>
                  <a:srgbClr val="990000"/>
                </a:solidFill>
                <a:latin typeface="Google Sans"/>
                <a:ea typeface="Google Sans"/>
                <a:cs typeface="Google Sans"/>
                <a:sym typeface="Google Sans"/>
              </a:rPr>
              <a:t>v</a:t>
            </a: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dictionary lookup:</a:t>
            </a:r>
            <a:endParaRPr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5" name="Google Shape;205;p21"/>
          <p:cNvGrpSpPr/>
          <p:nvPr/>
        </p:nvGrpSpPr>
        <p:grpSpPr>
          <a:xfrm>
            <a:off x="5264168" y="2715430"/>
            <a:ext cx="121237" cy="727425"/>
            <a:chOff x="238075" y="2054900"/>
            <a:chExt cx="451200" cy="2707200"/>
          </a:xfrm>
        </p:grpSpPr>
        <p:sp>
          <p:nvSpPr>
            <p:cNvPr id="206" name="Google Shape;206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5447893" y="2715443"/>
            <a:ext cx="121237" cy="727425"/>
            <a:chOff x="238075" y="2054900"/>
            <a:chExt cx="451200" cy="2707200"/>
          </a:xfrm>
        </p:grpSpPr>
        <p:sp>
          <p:nvSpPr>
            <p:cNvPr id="213" name="Google Shape;213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1"/>
          <p:cNvGrpSpPr/>
          <p:nvPr/>
        </p:nvGrpSpPr>
        <p:grpSpPr>
          <a:xfrm>
            <a:off x="5631618" y="2715455"/>
            <a:ext cx="121237" cy="727425"/>
            <a:chOff x="238075" y="2054900"/>
            <a:chExt cx="451200" cy="2707200"/>
          </a:xfrm>
        </p:grpSpPr>
        <p:sp>
          <p:nvSpPr>
            <p:cNvPr id="220" name="Google Shape;220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21"/>
          <p:cNvGrpSpPr/>
          <p:nvPr/>
        </p:nvGrpSpPr>
        <p:grpSpPr>
          <a:xfrm>
            <a:off x="5815343" y="2715455"/>
            <a:ext cx="121237" cy="727425"/>
            <a:chOff x="238075" y="2054900"/>
            <a:chExt cx="451200" cy="2707200"/>
          </a:xfrm>
        </p:grpSpPr>
        <p:sp>
          <p:nvSpPr>
            <p:cNvPr id="227" name="Google Shape;227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1"/>
          <p:cNvGrpSpPr/>
          <p:nvPr/>
        </p:nvGrpSpPr>
        <p:grpSpPr>
          <a:xfrm>
            <a:off x="6344168" y="2715430"/>
            <a:ext cx="121237" cy="727425"/>
            <a:chOff x="238075" y="2054900"/>
            <a:chExt cx="451200" cy="2707200"/>
          </a:xfrm>
        </p:grpSpPr>
        <p:sp>
          <p:nvSpPr>
            <p:cNvPr id="234" name="Google Shape;234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1"/>
          <p:cNvGrpSpPr/>
          <p:nvPr/>
        </p:nvGrpSpPr>
        <p:grpSpPr>
          <a:xfrm>
            <a:off x="5797568" y="1343830"/>
            <a:ext cx="121237" cy="727425"/>
            <a:chOff x="238075" y="2054900"/>
            <a:chExt cx="451200" cy="2707200"/>
          </a:xfrm>
        </p:grpSpPr>
        <p:sp>
          <p:nvSpPr>
            <p:cNvPr id="241" name="Google Shape;241;p21"/>
            <p:cNvSpPr/>
            <p:nvPr/>
          </p:nvSpPr>
          <p:spPr>
            <a:xfrm>
              <a:off x="238075" y="2054900"/>
              <a:ext cx="451200" cy="45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38075" y="2506100"/>
              <a:ext cx="451200" cy="45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38075" y="2957300"/>
              <a:ext cx="451200" cy="45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38075" y="3408500"/>
              <a:ext cx="451200" cy="45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38075" y="3858700"/>
              <a:ext cx="451200" cy="45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238075" y="4310900"/>
              <a:ext cx="451200" cy="45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1"/>
          <p:cNvSpPr txBox="1"/>
          <p:nvPr/>
        </p:nvSpPr>
        <p:spPr>
          <a:xfrm rot="-5400000">
            <a:off x="5250750" y="1545217"/>
            <a:ext cx="72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Query q</a:t>
            </a:r>
            <a:endParaRPr sz="900" b="1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 rot="-5400000">
            <a:off x="4713150" y="2922486"/>
            <a:ext cx="73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BF9000"/>
                </a:solidFill>
                <a:latin typeface="Google Sans"/>
                <a:ea typeface="Google Sans"/>
                <a:cs typeface="Google Sans"/>
                <a:sym typeface="Google Sans"/>
              </a:rPr>
              <a:t>Keys k</a:t>
            </a:r>
            <a:endParaRPr sz="900" b="1">
              <a:solidFill>
                <a:srgbClr val="BF9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 rot="-5400000">
            <a:off x="7181175" y="2952015"/>
            <a:ext cx="73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990000"/>
                </a:solidFill>
                <a:latin typeface="Google Sans"/>
                <a:ea typeface="Google Sans"/>
                <a:cs typeface="Google Sans"/>
                <a:sym typeface="Google Sans"/>
              </a:rPr>
              <a:t>Values v</a:t>
            </a:r>
            <a:endParaRPr sz="900" b="1">
              <a:solidFill>
                <a:srgbClr val="99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0" name="Google Shape;250;p21"/>
          <p:cNvGrpSpPr/>
          <p:nvPr/>
        </p:nvGrpSpPr>
        <p:grpSpPr>
          <a:xfrm>
            <a:off x="7718014" y="2560915"/>
            <a:ext cx="121213" cy="1091362"/>
            <a:chOff x="5345718" y="2850955"/>
            <a:chExt cx="121213" cy="1091362"/>
          </a:xfrm>
        </p:grpSpPr>
        <p:sp>
          <p:nvSpPr>
            <p:cNvPr id="251" name="Google Shape;25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1"/>
          <p:cNvGrpSpPr/>
          <p:nvPr/>
        </p:nvGrpSpPr>
        <p:grpSpPr>
          <a:xfrm>
            <a:off x="7900518" y="2560915"/>
            <a:ext cx="121213" cy="1091362"/>
            <a:chOff x="5345718" y="2850955"/>
            <a:chExt cx="121213" cy="1091362"/>
          </a:xfrm>
        </p:grpSpPr>
        <p:sp>
          <p:nvSpPr>
            <p:cNvPr id="261" name="Google Shape;26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21"/>
          <p:cNvGrpSpPr/>
          <p:nvPr/>
        </p:nvGrpSpPr>
        <p:grpSpPr>
          <a:xfrm>
            <a:off x="8083022" y="2560915"/>
            <a:ext cx="121213" cy="1091362"/>
            <a:chOff x="5345718" y="2850955"/>
            <a:chExt cx="121213" cy="1091362"/>
          </a:xfrm>
        </p:grpSpPr>
        <p:sp>
          <p:nvSpPr>
            <p:cNvPr id="271" name="Google Shape;27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1"/>
          <p:cNvGrpSpPr/>
          <p:nvPr/>
        </p:nvGrpSpPr>
        <p:grpSpPr>
          <a:xfrm>
            <a:off x="8265525" y="2560915"/>
            <a:ext cx="121213" cy="1091362"/>
            <a:chOff x="5345718" y="2850955"/>
            <a:chExt cx="121213" cy="1091362"/>
          </a:xfrm>
        </p:grpSpPr>
        <p:sp>
          <p:nvSpPr>
            <p:cNvPr id="281" name="Google Shape;28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1"/>
          <p:cNvGrpSpPr/>
          <p:nvPr/>
        </p:nvGrpSpPr>
        <p:grpSpPr>
          <a:xfrm>
            <a:off x="8798925" y="2560915"/>
            <a:ext cx="121213" cy="1091362"/>
            <a:chOff x="5345718" y="2850955"/>
            <a:chExt cx="121213" cy="1091362"/>
          </a:xfrm>
        </p:grpSpPr>
        <p:sp>
          <p:nvSpPr>
            <p:cNvPr id="291" name="Google Shape;291;p21"/>
            <p:cNvSpPr/>
            <p:nvPr/>
          </p:nvSpPr>
          <p:spPr>
            <a:xfrm>
              <a:off x="5345718" y="2850955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5345718" y="297219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5345718" y="3093430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5345718" y="3214668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5345718" y="3335636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5345718" y="3457142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5345731" y="3578643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5345731" y="3699611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5345731" y="3821117"/>
              <a:ext cx="121200" cy="121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21"/>
          <p:cNvGrpSpPr/>
          <p:nvPr/>
        </p:nvGrpSpPr>
        <p:grpSpPr>
          <a:xfrm>
            <a:off x="0" y="1514125"/>
            <a:ext cx="7648275" cy="1201305"/>
            <a:chOff x="0" y="1514125"/>
            <a:chExt cx="7648275" cy="1201305"/>
          </a:xfrm>
        </p:grpSpPr>
        <p:cxnSp>
          <p:nvCxnSpPr>
            <p:cNvPr id="302" name="Google Shape;302;p21"/>
            <p:cNvCxnSpPr/>
            <p:nvPr/>
          </p:nvCxnSpPr>
          <p:spPr>
            <a:xfrm>
              <a:off x="6417813" y="2317163"/>
              <a:ext cx="2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3" name="Google Shape;303;p21"/>
            <p:cNvCxnSpPr>
              <a:endCxn id="206" idx="0"/>
            </p:cNvCxnSpPr>
            <p:nvPr/>
          </p:nvCxnSpPr>
          <p:spPr>
            <a:xfrm flipH="1">
              <a:off x="5324787" y="2071330"/>
              <a:ext cx="533400" cy="64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1"/>
            <p:cNvCxnSpPr>
              <a:stCxn id="246" idx="2"/>
              <a:endCxn id="213" idx="0"/>
            </p:cNvCxnSpPr>
            <p:nvPr/>
          </p:nvCxnSpPr>
          <p:spPr>
            <a:xfrm flipH="1">
              <a:off x="5508387" y="2071255"/>
              <a:ext cx="349800" cy="644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1"/>
            <p:cNvCxnSpPr>
              <a:stCxn id="246" idx="2"/>
              <a:endCxn id="220" idx="0"/>
            </p:cNvCxnSpPr>
            <p:nvPr/>
          </p:nvCxnSpPr>
          <p:spPr>
            <a:xfrm flipH="1">
              <a:off x="5692287" y="2071255"/>
              <a:ext cx="165900" cy="6441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1"/>
            <p:cNvCxnSpPr>
              <a:stCxn id="246" idx="2"/>
              <a:endCxn id="227" idx="0"/>
            </p:cNvCxnSpPr>
            <p:nvPr/>
          </p:nvCxnSpPr>
          <p:spPr>
            <a:xfrm>
              <a:off x="5858187" y="2071255"/>
              <a:ext cx="17700" cy="644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1"/>
            <p:cNvCxnSpPr>
              <a:stCxn id="246" idx="2"/>
              <a:endCxn id="234" idx="0"/>
            </p:cNvCxnSpPr>
            <p:nvPr/>
          </p:nvCxnSpPr>
          <p:spPr>
            <a:xfrm>
              <a:off x="5858187" y="2071255"/>
              <a:ext cx="546600" cy="64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8" name="Google Shape;308;p21"/>
            <p:cNvGrpSpPr/>
            <p:nvPr/>
          </p:nvGrpSpPr>
          <p:grpSpPr>
            <a:xfrm rot="-5400000">
              <a:off x="7034543" y="1953455"/>
              <a:ext cx="121237" cy="727425"/>
              <a:chOff x="238075" y="2054900"/>
              <a:chExt cx="451200" cy="2707200"/>
            </a:xfrm>
          </p:grpSpPr>
          <p:sp>
            <p:nvSpPr>
              <p:cNvPr id="309" name="Google Shape;309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B7B7B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99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238075" y="3858700"/>
                <a:ext cx="451200" cy="45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238075" y="4310900"/>
                <a:ext cx="451200" cy="45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" name="Google Shape;315;p21"/>
            <p:cNvSpPr txBox="1"/>
            <p:nvPr/>
          </p:nvSpPr>
          <p:spPr>
            <a:xfrm>
              <a:off x="6576375" y="2056025"/>
              <a:ext cx="1071900" cy="1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weights a</a:t>
              </a:r>
              <a:endParaRPr sz="900" b="1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16" name="Google Shape;316;p21"/>
            <p:cNvSpPr txBox="1"/>
            <p:nvPr/>
          </p:nvSpPr>
          <p:spPr>
            <a:xfrm>
              <a:off x="0" y="1514125"/>
              <a:ext cx="4919100" cy="9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1. </a:t>
              </a:r>
              <a:r>
                <a:rPr lang="en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Attention weights </a:t>
              </a:r>
              <a:r>
                <a:rPr lang="en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</a:t>
              </a:r>
              <a:r>
                <a:rPr lang="en" baseline="-25000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1:N</a:t>
              </a: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are query-key similarities:</a:t>
              </a:r>
              <a:endParaRPr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914400" lvl="0" indent="4572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</a:t>
              </a:r>
              <a:r>
                <a:rPr lang="en" baseline="-25000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 dirty="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· </a:t>
              </a:r>
              <a:r>
                <a:rPr lang="en" dirty="0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baseline="-25000" dirty="0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endParaRPr baseline="-25000" dirty="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marL="0" lvl="0" indent="4572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Normalized via </a:t>
              </a:r>
              <a:r>
                <a:rPr lang="en" dirty="0" err="1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softmax</a:t>
              </a: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 </a:t>
              </a:r>
              <a:r>
                <a:rPr lang="en" dirty="0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</a:t>
              </a:r>
              <a:r>
                <a:rPr lang="en" baseline="-25000" dirty="0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dirty="0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e</a:t>
              </a:r>
              <a:r>
                <a:rPr lang="en" baseline="30000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âi</a:t>
              </a:r>
              <a:r>
                <a:rPr lang="en" dirty="0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/ ∑</a:t>
              </a:r>
              <a:r>
                <a:rPr lang="en" baseline="-25000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j</a:t>
              </a:r>
              <a:r>
                <a:rPr lang="en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e</a:t>
              </a:r>
              <a:r>
                <a:rPr lang="en" baseline="30000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âj</a:t>
              </a:r>
              <a:endParaRPr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17" name="Google Shape;317;p21"/>
          <p:cNvGrpSpPr/>
          <p:nvPr/>
        </p:nvGrpSpPr>
        <p:grpSpPr>
          <a:xfrm>
            <a:off x="0" y="1084893"/>
            <a:ext cx="8859393" cy="2154832"/>
            <a:chOff x="0" y="1084893"/>
            <a:chExt cx="8859393" cy="2154832"/>
          </a:xfrm>
        </p:grpSpPr>
        <p:grpSp>
          <p:nvGrpSpPr>
            <p:cNvPr id="318" name="Google Shape;318;p21"/>
            <p:cNvGrpSpPr/>
            <p:nvPr/>
          </p:nvGrpSpPr>
          <p:grpSpPr>
            <a:xfrm>
              <a:off x="8501181" y="1084893"/>
              <a:ext cx="121213" cy="1091362"/>
              <a:chOff x="5345718" y="2850955"/>
              <a:chExt cx="121213" cy="1091362"/>
            </a:xfrm>
          </p:grpSpPr>
          <p:sp>
            <p:nvSpPr>
              <p:cNvPr id="319" name="Google Shape;319;p21"/>
              <p:cNvSpPr/>
              <p:nvPr/>
            </p:nvSpPr>
            <p:spPr>
              <a:xfrm>
                <a:off x="5345718" y="2850955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5345718" y="297219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5345718" y="3093430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5345718" y="3214668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5345718" y="3335636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5345718" y="3457142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5345731" y="3578643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5345731" y="3699611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5345731" y="3821117"/>
                <a:ext cx="121200" cy="1212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8" name="Google Shape;328;p21"/>
            <p:cNvCxnSpPr>
              <a:stCxn id="327" idx="2"/>
              <a:endCxn id="271" idx="0"/>
            </p:cNvCxnSpPr>
            <p:nvPr/>
          </p:nvCxnSpPr>
          <p:spPr>
            <a:xfrm flipH="1">
              <a:off x="8143593" y="2176255"/>
              <a:ext cx="418200" cy="384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1"/>
            <p:cNvCxnSpPr/>
            <p:nvPr/>
          </p:nvCxnSpPr>
          <p:spPr>
            <a:xfrm>
              <a:off x="7560813" y="2317163"/>
              <a:ext cx="2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0" name="Google Shape;330;p21"/>
            <p:cNvSpPr txBox="1"/>
            <p:nvPr/>
          </p:nvSpPr>
          <p:spPr>
            <a:xfrm rot="-5400000">
              <a:off x="7917750" y="1469017"/>
              <a:ext cx="72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 z</a:t>
              </a:r>
              <a:endParaRPr sz="900" b="1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31" name="Google Shape;331;p21"/>
            <p:cNvCxnSpPr>
              <a:stCxn id="327" idx="2"/>
              <a:endCxn id="251" idx="0"/>
            </p:cNvCxnSpPr>
            <p:nvPr/>
          </p:nvCxnSpPr>
          <p:spPr>
            <a:xfrm flipH="1">
              <a:off x="7778493" y="2176255"/>
              <a:ext cx="783300" cy="38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32" name="Google Shape;332;p21"/>
            <p:cNvCxnSpPr>
              <a:stCxn id="327" idx="2"/>
              <a:endCxn id="261" idx="0"/>
            </p:cNvCxnSpPr>
            <p:nvPr/>
          </p:nvCxnSpPr>
          <p:spPr>
            <a:xfrm flipH="1">
              <a:off x="7961193" y="2176255"/>
              <a:ext cx="600600" cy="384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33" name="Google Shape;333;p21"/>
            <p:cNvCxnSpPr>
              <a:stCxn id="327" idx="2"/>
              <a:endCxn id="281" idx="0"/>
            </p:cNvCxnSpPr>
            <p:nvPr/>
          </p:nvCxnSpPr>
          <p:spPr>
            <a:xfrm flipH="1">
              <a:off x="8325993" y="2176255"/>
              <a:ext cx="235800" cy="384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34" name="Google Shape;334;p21"/>
            <p:cNvCxnSpPr>
              <a:stCxn id="327" idx="2"/>
              <a:endCxn id="291" idx="0"/>
            </p:cNvCxnSpPr>
            <p:nvPr/>
          </p:nvCxnSpPr>
          <p:spPr>
            <a:xfrm>
              <a:off x="8561793" y="2176255"/>
              <a:ext cx="297600" cy="38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35" name="Google Shape;335;p21"/>
            <p:cNvSpPr txBox="1"/>
            <p:nvPr/>
          </p:nvSpPr>
          <p:spPr>
            <a:xfrm>
              <a:off x="0" y="2504725"/>
              <a:ext cx="4919100" cy="7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2. </a:t>
              </a:r>
              <a:r>
                <a:rPr lang="en" dirty="0">
                  <a:solidFill>
                    <a:srgbClr val="1155C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Output </a:t>
              </a:r>
              <a:r>
                <a:rPr lang="en" dirty="0">
                  <a:solidFill>
                    <a:srgbClr val="1155CC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is attention-weighted average of </a:t>
              </a:r>
              <a:r>
                <a:rPr lang="en" dirty="0">
                  <a:solidFill>
                    <a:srgbClr val="9900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values </a:t>
              </a:r>
              <a:r>
                <a:rPr lang="en" dirty="0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lang="en" baseline="-25000" dirty="0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1:N</a:t>
              </a: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	</a:t>
              </a:r>
              <a:r>
                <a:rPr lang="en" dirty="0">
                  <a:solidFill>
                    <a:srgbClr val="1155CC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z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∑</a:t>
              </a:r>
              <a:r>
                <a:rPr lang="en" baseline="-25000" dirty="0" err="1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</a:t>
              </a:r>
              <a:r>
                <a:rPr lang="en" baseline="-25000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dirty="0" err="1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lang="en" baseline="-25000" dirty="0" err="1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i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 dirty="0" err="1">
                  <a:solidFill>
                    <a:srgbClr val="66666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â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· </a:t>
              </a:r>
              <a:r>
                <a:rPr lang="en" dirty="0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endParaRPr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36" name="Google Shape;336;p21"/>
          <p:cNvGrpSpPr/>
          <p:nvPr/>
        </p:nvGrpSpPr>
        <p:grpSpPr>
          <a:xfrm>
            <a:off x="0" y="3225800"/>
            <a:ext cx="8452083" cy="1644000"/>
            <a:chOff x="0" y="3225800"/>
            <a:chExt cx="8452083" cy="1644000"/>
          </a:xfrm>
        </p:grpSpPr>
        <p:sp>
          <p:nvSpPr>
            <p:cNvPr id="337" name="Google Shape;337;p21"/>
            <p:cNvSpPr txBox="1"/>
            <p:nvPr/>
          </p:nvSpPr>
          <p:spPr>
            <a:xfrm>
              <a:off x="0" y="3225800"/>
              <a:ext cx="5143500" cy="16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3. Usually, </a:t>
              </a:r>
              <a:r>
                <a:rPr lang="en" dirty="0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and </a:t>
              </a:r>
              <a:r>
                <a:rPr lang="en" dirty="0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are derived from the same input </a:t>
              </a:r>
              <a:r>
                <a:rPr lang="en" dirty="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	</a:t>
              </a:r>
              <a:r>
                <a:rPr lang="en" dirty="0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 dirty="0" err="1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baseline="-25000" dirty="0" err="1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r>
                <a:rPr lang="en" baseline="-25000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· </a:t>
              </a:r>
              <a:r>
                <a:rPr lang="en" dirty="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		</a:t>
              </a:r>
              <a:r>
                <a:rPr lang="en" dirty="0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 dirty="0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baseline="-25000" dirty="0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r>
                <a:rPr lang="en" baseline="-25000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· </a:t>
              </a:r>
              <a:r>
                <a:rPr lang="en" dirty="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endParaRPr dirty="0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The query </a:t>
              </a:r>
              <a:r>
                <a:rPr lang="en" dirty="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can come from a separate input </a:t>
              </a:r>
              <a:r>
                <a:rPr lang="en" dirty="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r>
                <a:rPr lang="en" dirty="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:</a:t>
              </a:r>
              <a:endParaRPr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		</a:t>
              </a:r>
              <a:r>
                <a:rPr lang="en" dirty="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 dirty="0" err="1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baseline="-25000" dirty="0" err="1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· </a:t>
              </a:r>
              <a:r>
                <a:rPr lang="en" dirty="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y</a:t>
              </a:r>
              <a:endParaRPr dirty="0">
                <a:solidFill>
                  <a:srgbClr val="674EA7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marL="0" lvl="0" indent="4572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Or from the same input </a:t>
              </a:r>
              <a:r>
                <a:rPr lang="en" dirty="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! Then we call it "self attention":</a:t>
              </a:r>
              <a:endParaRPr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				</a:t>
              </a:r>
              <a:r>
                <a:rPr lang="en" dirty="0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= </a:t>
              </a:r>
              <a:r>
                <a:rPr lang="en" dirty="0" err="1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baseline="-25000" dirty="0" err="1">
                  <a:solidFill>
                    <a:srgbClr val="38761D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q</a:t>
              </a:r>
              <a:r>
                <a:rPr lang="en" dirty="0">
                  <a:solidFill>
                    <a:srgbClr val="202124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· </a:t>
              </a:r>
              <a:r>
                <a:rPr lang="en" dirty="0">
                  <a:solidFill>
                    <a:srgbClr val="674EA7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x</a:t>
              </a:r>
              <a:endParaRPr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grpSp>
          <p:nvGrpSpPr>
            <p:cNvPr id="338" name="Google Shape;338;p21"/>
            <p:cNvGrpSpPr/>
            <p:nvPr/>
          </p:nvGrpSpPr>
          <p:grpSpPr>
            <a:xfrm>
              <a:off x="6635768" y="4163230"/>
              <a:ext cx="121237" cy="484950"/>
              <a:chOff x="238075" y="2054900"/>
              <a:chExt cx="451200" cy="1804800"/>
            </a:xfrm>
          </p:grpSpPr>
          <p:sp>
            <p:nvSpPr>
              <p:cNvPr id="339" name="Google Shape;339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21"/>
            <p:cNvGrpSpPr/>
            <p:nvPr/>
          </p:nvGrpSpPr>
          <p:grpSpPr>
            <a:xfrm>
              <a:off x="6819493" y="4163243"/>
              <a:ext cx="121237" cy="484950"/>
              <a:chOff x="238075" y="2054900"/>
              <a:chExt cx="451200" cy="1804800"/>
            </a:xfrm>
          </p:grpSpPr>
          <p:sp>
            <p:nvSpPr>
              <p:cNvPr id="344" name="Google Shape;344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21"/>
            <p:cNvGrpSpPr/>
            <p:nvPr/>
          </p:nvGrpSpPr>
          <p:grpSpPr>
            <a:xfrm>
              <a:off x="7003218" y="4163255"/>
              <a:ext cx="121237" cy="484950"/>
              <a:chOff x="238075" y="2054900"/>
              <a:chExt cx="451200" cy="1804800"/>
            </a:xfrm>
          </p:grpSpPr>
          <p:sp>
            <p:nvSpPr>
              <p:cNvPr id="349" name="Google Shape;349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" name="Google Shape;353;p21"/>
            <p:cNvGrpSpPr/>
            <p:nvPr/>
          </p:nvGrpSpPr>
          <p:grpSpPr>
            <a:xfrm>
              <a:off x="7186943" y="4163255"/>
              <a:ext cx="121237" cy="484950"/>
              <a:chOff x="238075" y="2054900"/>
              <a:chExt cx="451200" cy="1804800"/>
            </a:xfrm>
          </p:grpSpPr>
          <p:sp>
            <p:nvSpPr>
              <p:cNvPr id="354" name="Google Shape;354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" name="Google Shape;358;p21"/>
            <p:cNvGrpSpPr/>
            <p:nvPr/>
          </p:nvGrpSpPr>
          <p:grpSpPr>
            <a:xfrm>
              <a:off x="7715768" y="4163230"/>
              <a:ext cx="121237" cy="484950"/>
              <a:chOff x="238075" y="2054900"/>
              <a:chExt cx="451200" cy="1804800"/>
            </a:xfrm>
          </p:grpSpPr>
          <p:sp>
            <p:nvSpPr>
              <p:cNvPr id="359" name="Google Shape;359;p21"/>
              <p:cNvSpPr/>
              <p:nvPr/>
            </p:nvSpPr>
            <p:spPr>
              <a:xfrm>
                <a:off x="238075" y="20549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238075" y="25061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38075" y="29573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238075" y="3408500"/>
                <a:ext cx="451200" cy="451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3" name="Google Shape;363;p21"/>
            <p:cNvSpPr txBox="1"/>
            <p:nvPr/>
          </p:nvSpPr>
          <p:spPr>
            <a:xfrm rot="-5400000">
              <a:off x="6084750" y="4246108"/>
              <a:ext cx="735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674EA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Input x</a:t>
              </a:r>
              <a:endParaRPr sz="900" b="1">
                <a:solidFill>
                  <a:srgbClr val="674EA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364" name="Google Shape;364;p21"/>
            <p:cNvCxnSpPr>
              <a:stCxn id="349" idx="0"/>
            </p:cNvCxnSpPr>
            <p:nvPr/>
          </p:nvCxnSpPr>
          <p:spPr>
            <a:xfrm rot="10800000">
              <a:off x="5870137" y="3795755"/>
              <a:ext cx="1193700" cy="36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5" name="Google Shape;365;p21"/>
            <p:cNvCxnSpPr>
              <a:stCxn id="349" idx="0"/>
            </p:cNvCxnSpPr>
            <p:nvPr/>
          </p:nvCxnSpPr>
          <p:spPr>
            <a:xfrm rot="10800000" flipH="1">
              <a:off x="7063837" y="3781655"/>
              <a:ext cx="1290000" cy="3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6" name="Google Shape;366;p21"/>
            <p:cNvSpPr txBox="1"/>
            <p:nvPr/>
          </p:nvSpPr>
          <p:spPr>
            <a:xfrm>
              <a:off x="5757913" y="374258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baseline="-25000">
                  <a:solidFill>
                    <a:srgbClr val="BF9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k</a:t>
              </a:r>
              <a:endParaRPr/>
            </a:p>
          </p:txBody>
        </p:sp>
        <p:sp>
          <p:nvSpPr>
            <p:cNvPr id="367" name="Google Shape;367;p21"/>
            <p:cNvSpPr txBox="1"/>
            <p:nvPr/>
          </p:nvSpPr>
          <p:spPr>
            <a:xfrm>
              <a:off x="7969683" y="3747547"/>
              <a:ext cx="48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lang="en" baseline="-25000">
                  <a:solidFill>
                    <a:srgbClr val="990000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</a:t>
              </a: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7352900" y="4158025"/>
              <a:ext cx="34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/>
            </a:p>
          </p:txBody>
        </p:sp>
      </p:grpSp>
      <p:sp>
        <p:nvSpPr>
          <p:cNvPr id="369" name="Google Shape;369;p21"/>
          <p:cNvSpPr txBox="1"/>
          <p:nvPr/>
        </p:nvSpPr>
        <p:spPr>
          <a:xfrm>
            <a:off x="5996806" y="2836386"/>
            <a:ext cx="3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/>
          </a:p>
        </p:txBody>
      </p:sp>
      <p:sp>
        <p:nvSpPr>
          <p:cNvPr id="370" name="Google Shape;370;p21"/>
          <p:cNvSpPr txBox="1"/>
          <p:nvPr/>
        </p:nvSpPr>
        <p:spPr>
          <a:xfrm>
            <a:off x="8440867" y="2861214"/>
            <a:ext cx="34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52CCD-5AD2-E444-3292-8A194476B804}"/>
              </a:ext>
            </a:extLst>
          </p:cNvPr>
          <p:cNvSpPr txBox="1"/>
          <p:nvPr/>
        </p:nvSpPr>
        <p:spPr>
          <a:xfrm>
            <a:off x="291313" y="275129"/>
            <a:ext cx="78735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300" dirty="0"/>
              <a:t>Dot product: Reminder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3AD21-BA70-EA52-1D54-038F416F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" y="1470755"/>
            <a:ext cx="3908416" cy="2931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A3775-A64A-F3D1-E564-DA18EC54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585" y="1733203"/>
            <a:ext cx="3267469" cy="2201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55393-265A-95BC-4FE0-4552C87F1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735" y="0"/>
            <a:ext cx="2143096" cy="197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17412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 AI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3359</Words>
  <Application>Microsoft Macintosh PowerPoint</Application>
  <PresentationFormat>On-screen Show (16:9)</PresentationFormat>
  <Paragraphs>342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Cambria Math</vt:lpstr>
      <vt:lpstr>Courier New</vt:lpstr>
      <vt:lpstr>Arial</vt:lpstr>
      <vt:lpstr>Google Sans</vt:lpstr>
      <vt:lpstr>Roboto Light</vt:lpstr>
      <vt:lpstr>Google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Pierre tassel</cp:lastModifiedBy>
  <cp:revision>4</cp:revision>
  <dcterms:modified xsi:type="dcterms:W3CDTF">2023-01-23T07:28:24Z</dcterms:modified>
</cp:coreProperties>
</file>